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2" r:id="rId7"/>
    <p:sldId id="320" r:id="rId8"/>
    <p:sldId id="261" r:id="rId9"/>
    <p:sldId id="266" r:id="rId10"/>
    <p:sldId id="308" r:id="rId11"/>
    <p:sldId id="309" r:id="rId12"/>
    <p:sldId id="311" r:id="rId13"/>
    <p:sldId id="303" r:id="rId14"/>
    <p:sldId id="263" r:id="rId15"/>
    <p:sldId id="267" r:id="rId16"/>
    <p:sldId id="269" r:id="rId17"/>
    <p:sldId id="268" r:id="rId18"/>
    <p:sldId id="304" r:id="rId19"/>
    <p:sldId id="274" r:id="rId20"/>
    <p:sldId id="270" r:id="rId21"/>
    <p:sldId id="271" r:id="rId22"/>
    <p:sldId id="273" r:id="rId23"/>
    <p:sldId id="275" r:id="rId24"/>
    <p:sldId id="279" r:id="rId25"/>
    <p:sldId id="276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305" r:id="rId34"/>
    <p:sldId id="286" r:id="rId35"/>
    <p:sldId id="277" r:id="rId36"/>
    <p:sldId id="287" r:id="rId37"/>
    <p:sldId id="288" r:id="rId38"/>
    <p:sldId id="272" r:id="rId39"/>
    <p:sldId id="307" r:id="rId40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3741" autoAdjust="0"/>
  </p:normalViewPr>
  <p:slideViewPr>
    <p:cSldViewPr snapToGrid="0">
      <p:cViewPr varScale="1">
        <p:scale>
          <a:sx n="76" d="100"/>
          <a:sy n="76" d="100"/>
        </p:scale>
        <p:origin x="105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E07B563-A380-F64B-B0CE-7BC36AED2596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1519B73-AF48-4A4E-8876-915F7A83A9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332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19B73-AF48-4A4E-8876-915F7A83A97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94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19B73-AF48-4A4E-8876-915F7A83A97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220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大家可以看到最重要的几个事件分别是：</a:t>
            </a:r>
            <a:r>
              <a:rPr kumimoji="1" lang="en-US" altLang="zh-CN" dirty="0" smtClean="0"/>
              <a:t>DAG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Scheduler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Task Scheduler, RDD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的资源分配。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19B73-AF48-4A4E-8876-915F7A83A97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937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4" y="4149727"/>
            <a:ext cx="5184775" cy="1336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单击以编辑母版副标题样式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685801" y="6284913"/>
            <a:ext cx="1293813" cy="457200"/>
          </a:xfrm>
        </p:spPr>
        <p:txBody>
          <a:bodyPr/>
          <a:lstStyle>
            <a:lvl1pPr>
              <a:defRPr/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2195514" y="6202363"/>
            <a:ext cx="5113337" cy="5397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9446" name="Oval 6"/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350">
              <a:latin typeface="Arial" charset="0"/>
            </a:endParaRPr>
          </a:p>
        </p:txBody>
      </p:sp>
      <p:sp>
        <p:nvSpPr>
          <p:cNvPr id="189447" name="Rectangle 7"/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1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pic>
        <p:nvPicPr>
          <p:cNvPr id="189450" name="Picture 10" descr="t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9" y="188915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1" name="Picture 11" descr="NJU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4" y="260352"/>
            <a:ext cx="2303462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7"/>
            <a:ext cx="9117012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68415"/>
            <a:ext cx="9117013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1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5426" y="404813"/>
            <a:ext cx="2035175" cy="5472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404813"/>
            <a:ext cx="5954712" cy="54721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81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54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4" y="1484313"/>
            <a:ext cx="3994150" cy="43926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4864" y="1484313"/>
            <a:ext cx="3995737" cy="43926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31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00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70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64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02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7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84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42989" y="404813"/>
            <a:ext cx="56165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4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4" y="1484313"/>
            <a:ext cx="8142287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88422" name="Picture 6" descr="tow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9" y="188915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84913"/>
            <a:ext cx="1293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+mn-lt"/>
              </a:defRPr>
            </a:lvl1pPr>
          </a:lstStyle>
          <a:p>
            <a:fld id="{C106123B-E714-4E0F-931C-2BFEB28FB78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1884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202363"/>
            <a:ext cx="52578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8842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284913"/>
            <a:ext cx="93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</a:defRPr>
            </a:lvl1pPr>
          </a:lstStyle>
          <a:p>
            <a:fld id="{FA8EF01F-8D6E-43F6-BB22-FAD01602004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842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7"/>
            <a:ext cx="9117012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427" name="Picture 11" descr="校徽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261940"/>
            <a:ext cx="665162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4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35756" indent="-3357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666750" indent="-3298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1800">
          <a:solidFill>
            <a:schemeClr val="tx1"/>
          </a:solidFill>
          <a:latin typeface="+mn-lt"/>
          <a:ea typeface="+mn-ea"/>
        </a:defRPr>
      </a:lvl2pPr>
      <a:lvl3pPr marL="970360" indent="-3024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3pPr>
      <a:lvl4pPr marL="1260872" indent="-28932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>
          <a:solidFill>
            <a:schemeClr val="tx1"/>
          </a:solidFill>
          <a:latin typeface="+mn-lt"/>
          <a:ea typeface="+mn-ea"/>
        </a:defRPr>
      </a:lvl4pPr>
      <a:lvl5pPr marL="1552575" indent="-290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+mn-ea"/>
        </a:defRPr>
      </a:lvl5pPr>
      <a:lvl6pPr marL="1895475" indent="-290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+mn-ea"/>
        </a:defRPr>
      </a:lvl6pPr>
      <a:lvl7pPr marL="2238375" indent="-290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+mn-ea"/>
        </a:defRPr>
      </a:lvl7pPr>
      <a:lvl8pPr marL="2581275" indent="-290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+mn-ea"/>
        </a:defRPr>
      </a:lvl8pPr>
      <a:lvl9pPr marL="2924175" indent="-290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docs/r3.0.0-alpha4/hadoop-project-dist/hadoop-common/ClusterSetup.html" TargetMode="External"/><Relationship Id="rId7" Type="http://schemas.openxmlformats.org/officeDocument/2006/relationships/hyperlink" Target="https://www.mongodb.com/products/spark-connector" TargetMode="External"/><Relationship Id="rId2" Type="http://schemas.openxmlformats.org/officeDocument/2006/relationships/hyperlink" Target="http://hadoop.apache.org/releas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godb.com/download-center?jmp=nav#community" TargetMode="External"/><Relationship Id="rId5" Type="http://schemas.openxmlformats.org/officeDocument/2006/relationships/hyperlink" Target="http://spark.apache.org/docs/latest/spark-standalone.html" TargetMode="External"/><Relationship Id="rId4" Type="http://schemas.openxmlformats.org/officeDocument/2006/relationships/hyperlink" Target="http://spark.apache.org/downloads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oh_mourinho/article/details/52701696" TargetMode="External"/><Relationship Id="rId2" Type="http://schemas.openxmlformats.org/officeDocument/2006/relationships/hyperlink" Target="http://blog.csdn.net/yirenboy/article/details/4744037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2cto.com/net/201704/626215.html" TargetMode="External"/><Relationship Id="rId4" Type="http://schemas.openxmlformats.org/officeDocument/2006/relationships/hyperlink" Target="http://blog.csdn.net/dream_an/article/details/5491589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thomas0yang/article/details/50352261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u011007180/article/details/5238878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csdn.net/zero__007/article/details/53121003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 smtClean="0"/>
              <a:t>南京大学软件学院</a:t>
            </a:r>
            <a:endParaRPr lang="en-US" altLang="zh-CN" dirty="0" smtClean="0"/>
          </a:p>
          <a:p>
            <a:pPr algn="r"/>
            <a:r>
              <a:rPr lang="zh-CN" altLang="en-US" dirty="0" smtClean="0"/>
              <a:t>李传艺</a:t>
            </a:r>
          </a:p>
          <a:p>
            <a:pPr algn="r"/>
            <a:r>
              <a:rPr lang="en-US" altLang="zh-CN" dirty="0" smtClean="0"/>
              <a:t>lcy@nju.edu.cn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云计算</a:t>
            </a:r>
            <a:r>
              <a:rPr lang="en-US" altLang="zh-CN" dirty="0" smtClean="0"/>
              <a:t>》——Spark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13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简介</a:t>
            </a:r>
            <a:r>
              <a:rPr lang="en-US" altLang="zh-CN" dirty="0" smtClean="0"/>
              <a:t>(7)——</a:t>
            </a:r>
            <a:r>
              <a:rPr lang="zh-CN" altLang="en-US" dirty="0" smtClean="0"/>
              <a:t>从</a:t>
            </a:r>
            <a:r>
              <a:rPr lang="en-US" altLang="zh-CN" dirty="0" err="1" smtClean="0"/>
              <a:t>MapReduce</a:t>
            </a:r>
            <a:r>
              <a:rPr lang="zh-CN" altLang="en-US" dirty="0"/>
              <a:t>说起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MapReduce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Google</a:t>
            </a:r>
            <a:r>
              <a:rPr lang="zh-CN" altLang="en-US" dirty="0" smtClean="0"/>
              <a:t>提出的一种编程范式；最早起源于</a:t>
            </a:r>
            <a:r>
              <a:rPr lang="zh-CN" altLang="en-US" dirty="0" smtClean="0">
                <a:solidFill>
                  <a:srgbClr val="FF0000"/>
                </a:solidFill>
              </a:rPr>
              <a:t>函数式编程</a:t>
            </a:r>
            <a:r>
              <a:rPr lang="zh-CN" altLang="en-US" dirty="0" smtClean="0"/>
              <a:t>范式；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演算；声明式编程 </a:t>
            </a:r>
            <a:r>
              <a:rPr lang="en-US" altLang="zh-CN" dirty="0" smtClean="0"/>
              <a:t>vs. </a:t>
            </a:r>
            <a:r>
              <a:rPr lang="zh-CN" altLang="en-US" dirty="0" smtClean="0"/>
              <a:t>命令式编程（非结构化、结构化（过程式、面向对象））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MapReduce</a:t>
            </a:r>
            <a:r>
              <a:rPr lang="zh-CN" altLang="en-US" dirty="0" smtClean="0"/>
              <a:t>范式的重点是编写两个函数</a:t>
            </a:r>
            <a:endParaRPr lang="en-US" altLang="zh-CN" dirty="0" smtClean="0"/>
          </a:p>
          <a:p>
            <a:pPr lvl="2"/>
            <a:r>
              <a:rPr lang="en-US" altLang="zh-CN" dirty="0"/>
              <a:t>m</a:t>
            </a:r>
            <a:r>
              <a:rPr lang="en-US" altLang="zh-CN" dirty="0" smtClean="0"/>
              <a:t>ap() : </a:t>
            </a:r>
            <a:r>
              <a:rPr lang="zh-CN" altLang="en-US" dirty="0" smtClean="0"/>
              <a:t>过滤和采集数据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生成</a:t>
            </a:r>
            <a:r>
              <a:rPr lang="en-US" altLang="zh-CN" dirty="0" smtClean="0">
                <a:sym typeface="Wingdings" panose="05000000000000000000" pitchFamily="2" charset="2"/>
              </a:rPr>
              <a:t>key-value</a:t>
            </a:r>
            <a:r>
              <a:rPr lang="zh-CN" altLang="en-US" dirty="0" smtClean="0">
                <a:sym typeface="Wingdings" panose="05000000000000000000" pitchFamily="2" charset="2"/>
              </a:rPr>
              <a:t>对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reduce() : 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map</a:t>
            </a:r>
            <a:r>
              <a:rPr lang="zh-CN" altLang="en-US" dirty="0" smtClean="0"/>
              <a:t>生成的键完成规约、分组和总结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组合</a:t>
            </a:r>
            <a:r>
              <a:rPr lang="en-US" altLang="zh-CN" dirty="0" smtClean="0">
                <a:sym typeface="Wingdings" panose="05000000000000000000" pitchFamily="2" charset="2"/>
              </a:rPr>
              <a:t>key-value</a:t>
            </a:r>
            <a:r>
              <a:rPr lang="zh-CN" altLang="en-US" dirty="0" smtClean="0">
                <a:sym typeface="Wingdings" panose="05000000000000000000" pitchFamily="2" charset="2"/>
              </a:rPr>
              <a:t>对进行计算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什么时候使用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范式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什么时候不适用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一个值的计算依赖前一个值</a:t>
            </a:r>
            <a:endParaRPr lang="en-US" altLang="zh-CN" dirty="0" smtClean="0"/>
          </a:p>
          <a:p>
            <a:pPr lvl="2"/>
            <a:r>
              <a:rPr lang="zh-CN" altLang="en-US" dirty="0"/>
              <a:t>数据</a:t>
            </a:r>
            <a:r>
              <a:rPr lang="zh-CN" altLang="en-US" dirty="0" smtClean="0"/>
              <a:t>集合小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需要用同步来处理共享数据</a:t>
            </a:r>
            <a:endParaRPr lang="en-US" altLang="zh-CN" dirty="0" smtClean="0"/>
          </a:p>
          <a:p>
            <a:pPr lvl="2"/>
            <a:r>
              <a:rPr lang="zh-CN" altLang="en-US" dirty="0"/>
              <a:t>一</a:t>
            </a:r>
            <a:r>
              <a:rPr lang="zh-CN" altLang="en-US" dirty="0" smtClean="0"/>
              <a:t>个操作依赖其它操作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基本计算是处理器敏感操作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为什么使用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实现横向扩容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943600" y="4850970"/>
            <a:ext cx="30572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编程模型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基础架构</a:t>
            </a:r>
            <a:endParaRPr lang="en-US" altLang="zh-CN" sz="1400" dirty="0" smtClean="0"/>
          </a:p>
          <a:p>
            <a:r>
              <a:rPr lang="zh-CN" altLang="en-US" sz="1400" dirty="0" smtClean="0"/>
              <a:t>能够编写在上千台机器上运行的程序</a:t>
            </a:r>
            <a:endParaRPr lang="en-US" altLang="zh-CN" sz="1400" dirty="0" smtClean="0"/>
          </a:p>
          <a:p>
            <a:r>
              <a:rPr lang="zh-CN" altLang="en-US" sz="1400" dirty="0"/>
              <a:t>自动</a:t>
            </a:r>
            <a:r>
              <a:rPr lang="zh-CN" altLang="en-US" sz="1400" dirty="0" smtClean="0"/>
              <a:t>并行和分布</a:t>
            </a:r>
            <a:endParaRPr lang="en-US" altLang="zh-CN" sz="1400" dirty="0" smtClean="0"/>
          </a:p>
          <a:p>
            <a:r>
              <a:rPr lang="zh-CN" altLang="en-US" sz="1400" dirty="0" smtClean="0"/>
              <a:t>容错性强</a:t>
            </a:r>
            <a:endParaRPr lang="en-US" altLang="zh-CN" sz="1400" dirty="0" smtClean="0"/>
          </a:p>
          <a:p>
            <a:r>
              <a:rPr lang="zh-CN" altLang="en-US" sz="1400" dirty="0" smtClean="0"/>
              <a:t>调度、检查、监控</a:t>
            </a:r>
            <a:endParaRPr lang="zh-CN" altLang="en-US" sz="1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887003" y="1118682"/>
            <a:ext cx="7575251" cy="5548486"/>
            <a:chOff x="380849" y="1160890"/>
            <a:chExt cx="7575251" cy="554848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849" y="1160890"/>
              <a:ext cx="2616792" cy="554848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7641" y="1404554"/>
              <a:ext cx="2456395" cy="371608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4036" y="1404554"/>
              <a:ext cx="2502064" cy="3768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10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  <a:r>
              <a:rPr lang="en-US" altLang="zh-CN" dirty="0" smtClean="0"/>
              <a:t>(8)——</a:t>
            </a:r>
            <a:r>
              <a:rPr lang="zh-CN" altLang="en-US" dirty="0" smtClean="0"/>
              <a:t>从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到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</a:p>
          <a:p>
            <a:pPr lvl="1"/>
            <a:r>
              <a:rPr lang="zh-CN" altLang="en-US" dirty="0" smtClean="0"/>
              <a:t>开源的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应用实现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将工作简化到编写</a:t>
            </a:r>
            <a:r>
              <a:rPr lang="en-US" altLang="zh-CN" dirty="0" smtClean="0"/>
              <a:t>map()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reduce()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lvl="2"/>
            <a:r>
              <a:rPr lang="zh-CN" altLang="en-US" dirty="0"/>
              <a:t>是一</a:t>
            </a:r>
            <a:r>
              <a:rPr lang="zh-CN" altLang="en-US" dirty="0" smtClean="0"/>
              <a:t>个</a:t>
            </a:r>
            <a:r>
              <a:rPr lang="zh-CN" altLang="en-US" dirty="0"/>
              <a:t>纯粹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map()  </a:t>
            </a:r>
            <a:r>
              <a:rPr lang="en-US" altLang="zh-CN" dirty="0"/>
              <a:t>c</a:t>
            </a:r>
            <a:r>
              <a:rPr lang="en-US" altLang="zh-CN" dirty="0" smtClean="0"/>
              <a:t>ombine()  reduce()  </a:t>
            </a:r>
          </a:p>
          <a:p>
            <a:pPr lvl="1"/>
            <a:r>
              <a:rPr lang="zh-CN" altLang="en-US" dirty="0" smtClean="0"/>
              <a:t>适合单趟计算：先</a:t>
            </a:r>
            <a:r>
              <a:rPr lang="en-US" altLang="zh-CN" dirty="0" smtClean="0"/>
              <a:t>map</a:t>
            </a:r>
            <a:r>
              <a:rPr lang="zh-CN" altLang="en-US" dirty="0" smtClean="0"/>
              <a:t>再</a:t>
            </a:r>
            <a:r>
              <a:rPr lang="en-US" altLang="zh-CN" dirty="0" smtClean="0"/>
              <a:t>reduce</a:t>
            </a:r>
            <a:r>
              <a:rPr lang="zh-CN" altLang="en-US" dirty="0" smtClean="0"/>
              <a:t>；如果多趟则会比较慢</a:t>
            </a:r>
            <a:endParaRPr lang="en-US" altLang="zh-CN" dirty="0" smtClean="0"/>
          </a:p>
          <a:p>
            <a:r>
              <a:rPr lang="en-US" altLang="zh-CN" dirty="0" smtClean="0"/>
              <a:t>Spark</a:t>
            </a:r>
          </a:p>
          <a:p>
            <a:pPr lvl="1"/>
            <a:r>
              <a:rPr lang="zh-CN" altLang="en-US" dirty="0" smtClean="0"/>
              <a:t>不是一个专门的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框架，但是支持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框架的功能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限于先</a:t>
            </a:r>
            <a:r>
              <a:rPr lang="en-US" altLang="zh-CN" dirty="0" smtClean="0"/>
              <a:t>map</a:t>
            </a:r>
            <a:r>
              <a:rPr lang="zh-CN" altLang="en-US" dirty="0" smtClean="0"/>
              <a:t>再</a:t>
            </a:r>
            <a:r>
              <a:rPr lang="en-US" altLang="zh-CN" dirty="0" smtClean="0"/>
              <a:t>reduce</a:t>
            </a:r>
            <a:r>
              <a:rPr lang="zh-CN" altLang="en-US" dirty="0" smtClean="0"/>
              <a:t>：任意的</a:t>
            </a:r>
            <a:r>
              <a:rPr lang="en-US" altLang="zh-CN" dirty="0" smtClean="0"/>
              <a:t>DAG(</a:t>
            </a:r>
            <a:r>
              <a:rPr lang="zh-CN" altLang="en-US" dirty="0" smtClean="0"/>
              <a:t>后面会讲到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 Hadoop</a:t>
            </a:r>
            <a:r>
              <a:rPr lang="zh-CN" altLang="en-US" dirty="0" smtClean="0"/>
              <a:t>是有向的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DAG</a:t>
            </a:r>
            <a:r>
              <a:rPr lang="zh-CN" altLang="en-US" dirty="0" smtClean="0"/>
              <a:t>可以包含多个阶段 </a:t>
            </a:r>
            <a:r>
              <a:rPr lang="en-US" altLang="zh-CN" dirty="0" smtClean="0"/>
              <a:t>vs. Hadoop</a:t>
            </a:r>
            <a:r>
              <a:rPr lang="zh-CN" altLang="en-US" dirty="0" smtClean="0"/>
              <a:t>单趟</a:t>
            </a:r>
            <a:endParaRPr lang="en-US" altLang="zh-CN" dirty="0"/>
          </a:p>
          <a:p>
            <a:r>
              <a:rPr lang="en-US" altLang="zh-CN" dirty="0" smtClean="0"/>
              <a:t>“</a:t>
            </a:r>
            <a:r>
              <a:rPr lang="zh-CN" altLang="en-US" dirty="0" smtClean="0"/>
              <a:t>不共享</a:t>
            </a:r>
            <a:r>
              <a:rPr lang="en-US" altLang="zh-CN" dirty="0" smtClean="0"/>
              <a:t>”</a:t>
            </a:r>
            <a:r>
              <a:rPr lang="zh-CN" altLang="en-US" dirty="0" smtClean="0"/>
              <a:t>范式，</a:t>
            </a:r>
            <a:r>
              <a:rPr lang="en-US" altLang="zh-CN" dirty="0" smtClean="0"/>
              <a:t>but</a:t>
            </a:r>
          </a:p>
          <a:p>
            <a:pPr lvl="1"/>
            <a:r>
              <a:rPr lang="zh-CN" altLang="en-US" dirty="0" smtClean="0"/>
              <a:t>共享不可变数据结构（</a:t>
            </a:r>
            <a:r>
              <a:rPr lang="en-US" altLang="zh-CN" dirty="0" smtClean="0"/>
              <a:t>Hadoop Configuration</a:t>
            </a:r>
            <a:r>
              <a:rPr lang="zh-CN" altLang="en-US" dirty="0"/>
              <a:t>传递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Spark</a:t>
            </a:r>
            <a:r>
              <a:rPr lang="zh-CN" altLang="en-US" dirty="0" smtClean="0"/>
              <a:t>还支持只写累加器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71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总结：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Spark</a:t>
            </a:r>
            <a:r>
              <a:rPr lang="zh-CN" altLang="en-US" dirty="0"/>
              <a:t>好处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为大数据处理提供</a:t>
            </a:r>
            <a:endParaRPr lang="en-US" altLang="zh-CN" dirty="0" smtClean="0"/>
          </a:p>
          <a:p>
            <a:pPr lvl="1"/>
            <a:r>
              <a:rPr lang="zh-CN" altLang="en-US" dirty="0"/>
              <a:t>可读性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容错：任何节点宕机不会丢失所需计算结果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可伸缩性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支持庞大的服务器集群</a:t>
            </a:r>
            <a:endParaRPr lang="en-US" altLang="zh-CN" dirty="0"/>
          </a:p>
          <a:p>
            <a:pPr lvl="1"/>
            <a:r>
              <a:rPr lang="zh-CN" altLang="en-US" dirty="0" smtClean="0"/>
              <a:t>分布式处理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输入数据和处理是分布式的，可以全面支持大数据</a:t>
            </a:r>
            <a:endParaRPr lang="en-US" altLang="zh-CN" dirty="0"/>
          </a:p>
          <a:p>
            <a:pPr lvl="1"/>
            <a:r>
              <a:rPr lang="zh-CN" altLang="en-US" dirty="0" smtClean="0"/>
              <a:t>并行化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可以在节点集群上并行地执行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查询日志处理；抓取、索引和搜索；分析、文本处理、情感分析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机器学习；推荐系统；文档聚类和分类；生物信息学、基因组分析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6008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概览、功能、集群管理、存储、生态系统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本课程实践目标</a:t>
            </a: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系统搭建</a:t>
            </a: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原理理解</a:t>
            </a:r>
          </a:p>
          <a:p>
            <a:pPr lvl="2"/>
            <a:r>
              <a:rPr lang="zh-CN" altLang="en-US" dirty="0" smtClean="0">
                <a:solidFill>
                  <a:srgbClr val="FF0000"/>
                </a:solidFill>
              </a:rPr>
              <a:t>运行模式</a:t>
            </a:r>
          </a:p>
          <a:p>
            <a:pPr lvl="2"/>
            <a:r>
              <a:rPr lang="zh-CN" altLang="en-US" dirty="0" smtClean="0">
                <a:solidFill>
                  <a:srgbClr val="FF0000"/>
                </a:solidFill>
              </a:rPr>
              <a:t>运行过程</a:t>
            </a: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RDD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dirty="0" smtClean="0">
                <a:solidFill>
                  <a:srgbClr val="FF0000"/>
                </a:solidFill>
              </a:rPr>
              <a:t>资源调度</a:t>
            </a: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项目实践</a:t>
            </a: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Spark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Streaming</a:t>
            </a: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Spark </a:t>
            </a:r>
            <a:r>
              <a:rPr lang="en-US" altLang="zh-CN" dirty="0" err="1" smtClean="0">
                <a:solidFill>
                  <a:srgbClr val="FF0000"/>
                </a:solidFill>
              </a:rPr>
              <a:t>GraphX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Spark </a:t>
            </a:r>
            <a:r>
              <a:rPr lang="en-US" altLang="zh-CN" dirty="0" err="1" smtClean="0">
                <a:solidFill>
                  <a:srgbClr val="FF0000"/>
                </a:solidFill>
              </a:rPr>
              <a:t>MLlib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课程作业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本课程的实践目标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Spark Standalone + HDFS + MongoDB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" y="2083981"/>
            <a:ext cx="5322846" cy="39921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28024" y="1797179"/>
            <a:ext cx="325179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1. </a:t>
            </a:r>
            <a:r>
              <a:rPr lang="zh-CN" altLang="en-US" sz="1600" dirty="0" smtClean="0"/>
              <a:t>能够搭建一个左图混合系统；</a:t>
            </a:r>
            <a:endParaRPr lang="en-US" altLang="zh-CN" sz="1600" dirty="0" smtClean="0"/>
          </a:p>
          <a:p>
            <a:r>
              <a:rPr lang="en-US" altLang="zh-CN" sz="1600" dirty="0" smtClean="0"/>
              <a:t>2. </a:t>
            </a:r>
            <a:r>
              <a:rPr lang="zh-CN" altLang="en-US" sz="1600" dirty="0" smtClean="0"/>
              <a:t>利用</a:t>
            </a:r>
            <a:r>
              <a:rPr lang="en-US" altLang="zh-CN" sz="1600" dirty="0" smtClean="0"/>
              <a:t>Spark</a:t>
            </a:r>
            <a:r>
              <a:rPr lang="zh-CN" altLang="en-US" sz="1600" dirty="0" smtClean="0"/>
              <a:t>进行数据处理：</a:t>
            </a:r>
            <a:endParaRPr lang="en-US" altLang="zh-CN" sz="1600" dirty="0" smtClean="0"/>
          </a:p>
          <a:p>
            <a:r>
              <a:rPr lang="en-US" altLang="zh-CN" sz="1600" dirty="0" smtClean="0"/>
              <a:t>2.1 </a:t>
            </a:r>
            <a:r>
              <a:rPr lang="zh-CN" altLang="en-US" sz="1600" dirty="0" smtClean="0"/>
              <a:t>理解</a:t>
            </a:r>
            <a:r>
              <a:rPr lang="en-US" altLang="zh-CN" sz="1600" dirty="0" smtClean="0"/>
              <a:t>Spark</a:t>
            </a:r>
            <a:r>
              <a:rPr lang="zh-CN" altLang="en-US" sz="1600" dirty="0" smtClean="0"/>
              <a:t>原理</a:t>
            </a:r>
            <a:endParaRPr lang="en-US" altLang="zh-CN" sz="1600" dirty="0" smtClean="0"/>
          </a:p>
          <a:p>
            <a:r>
              <a:rPr lang="en-US" altLang="zh-CN" sz="1600" dirty="0" smtClean="0"/>
              <a:t>2.2 </a:t>
            </a:r>
            <a:r>
              <a:rPr lang="zh-CN" altLang="en-US" sz="1600" dirty="0" smtClean="0"/>
              <a:t>使用</a:t>
            </a:r>
            <a:r>
              <a:rPr lang="en-US" altLang="zh-CN" sz="1600" dirty="0" smtClean="0"/>
              <a:t>Spark</a:t>
            </a:r>
          </a:p>
          <a:p>
            <a:r>
              <a:rPr lang="en-US" altLang="zh-CN" sz="1600" dirty="0" smtClean="0"/>
              <a:t>2.2.1 </a:t>
            </a:r>
            <a:r>
              <a:rPr lang="zh-CN" altLang="en-US" sz="1600" dirty="0"/>
              <a:t>结合</a:t>
            </a:r>
            <a:r>
              <a:rPr lang="en-US" altLang="zh-CN" sz="1600" dirty="0" smtClean="0"/>
              <a:t>HDFS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MongoDB</a:t>
            </a:r>
            <a:r>
              <a:rPr lang="zh-CN" altLang="en-US" sz="1600" dirty="0" smtClean="0"/>
              <a:t>读取和存储数据</a:t>
            </a:r>
            <a:endParaRPr lang="en-US" altLang="zh-CN" sz="1600" dirty="0" smtClean="0"/>
          </a:p>
          <a:p>
            <a:r>
              <a:rPr lang="en-US" altLang="zh-CN" sz="1600" dirty="0" smtClean="0"/>
              <a:t>2.2.2 </a:t>
            </a:r>
            <a:r>
              <a:rPr lang="zh-CN" altLang="en-US" sz="1600" dirty="0" smtClean="0"/>
              <a:t>使用</a:t>
            </a:r>
            <a:r>
              <a:rPr lang="en-US" altLang="zh-CN" sz="1600" dirty="0" smtClean="0"/>
              <a:t>Spark Streaming</a:t>
            </a:r>
          </a:p>
          <a:p>
            <a:r>
              <a:rPr lang="en-US" altLang="zh-CN" sz="1600" dirty="0" smtClean="0"/>
              <a:t>2.2.3 </a:t>
            </a:r>
            <a:r>
              <a:rPr lang="zh-CN" altLang="en-US" sz="1600" dirty="0" smtClean="0"/>
              <a:t>使用</a:t>
            </a:r>
            <a:r>
              <a:rPr lang="en-US" altLang="zh-CN" sz="1600" dirty="0" smtClean="0"/>
              <a:t>Spark </a:t>
            </a:r>
            <a:r>
              <a:rPr lang="en-US" altLang="zh-CN" sz="1600" dirty="0" err="1" smtClean="0"/>
              <a:t>GraphX</a:t>
            </a:r>
            <a:endParaRPr lang="en-US" altLang="zh-CN" sz="1600" dirty="0" smtClean="0"/>
          </a:p>
          <a:p>
            <a:r>
              <a:rPr lang="en-US" altLang="zh-CN" sz="1600" dirty="0" smtClean="0"/>
              <a:t>2.2.4 </a:t>
            </a:r>
            <a:r>
              <a:rPr lang="zh-CN" altLang="en-US" sz="1600" dirty="0" smtClean="0"/>
              <a:t>使用</a:t>
            </a:r>
            <a:r>
              <a:rPr lang="en-US" altLang="zh-CN" sz="1600" dirty="0" smtClean="0"/>
              <a:t>Spark </a:t>
            </a:r>
            <a:r>
              <a:rPr lang="en-US" altLang="zh-CN" sz="1600" dirty="0" err="1" smtClean="0"/>
              <a:t>MLlib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797" y="4046070"/>
            <a:ext cx="3710287" cy="27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：系统搭建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r>
              <a:rPr lang="en-US" altLang="zh-CN" dirty="0" smtClean="0"/>
              <a:t>HDFS</a:t>
            </a:r>
          </a:p>
          <a:p>
            <a:pPr lvl="1"/>
            <a:r>
              <a:rPr lang="zh-CN" altLang="en-US" dirty="0" smtClean="0"/>
              <a:t>下载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hadoop.apache.org/releases.html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配置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集群：</a:t>
            </a: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hadoop.apache.org/docs/r3.0.0-alpha4/hadoop-project-dist/hadoop-common/ClusterSetup.html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HDFS</a:t>
            </a:r>
            <a:r>
              <a:rPr lang="zh-CN" altLang="en-US" dirty="0" smtClean="0"/>
              <a:t>自然就可以使用了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Spark</a:t>
            </a:r>
          </a:p>
          <a:p>
            <a:pPr lvl="1"/>
            <a:r>
              <a:rPr lang="zh-CN" altLang="en-US" dirty="0" smtClean="0"/>
              <a:t>下载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spark.apache.org/downloads.html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配置</a:t>
            </a:r>
            <a:r>
              <a:rPr lang="en-US" altLang="zh-CN" dirty="0" smtClean="0"/>
              <a:t>Spark Standalone</a:t>
            </a:r>
            <a:r>
              <a:rPr lang="zh-CN" altLang="en-US" dirty="0" smtClean="0"/>
              <a:t>集群：</a:t>
            </a:r>
            <a:r>
              <a:rPr lang="en-US" altLang="zh-CN" dirty="0">
                <a:hlinkClick r:id="rId5"/>
              </a:rPr>
              <a:t>http://</a:t>
            </a:r>
            <a:r>
              <a:rPr lang="en-US" altLang="zh-CN" dirty="0" smtClean="0">
                <a:hlinkClick r:id="rId5"/>
              </a:rPr>
              <a:t>spark.apache.org/docs/latest/spark-standalone.html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MongoDB</a:t>
            </a:r>
          </a:p>
          <a:p>
            <a:pPr lvl="1"/>
            <a:r>
              <a:rPr lang="zh-CN" altLang="en-US" dirty="0" smtClean="0"/>
              <a:t>下载</a:t>
            </a:r>
            <a:r>
              <a:rPr lang="en-US" altLang="zh-CN" dirty="0" smtClean="0"/>
              <a:t>MongoDB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6"/>
              </a:rPr>
              <a:t>https://</a:t>
            </a:r>
            <a:r>
              <a:rPr lang="en-US" altLang="zh-CN" dirty="0" smtClean="0">
                <a:hlinkClick r:id="rId6"/>
              </a:rPr>
              <a:t>www.mongodb.com/download-center?jmp=nav#community</a:t>
            </a:r>
            <a:r>
              <a:rPr lang="en-US" altLang="zh-CN" dirty="0" smtClean="0"/>
              <a:t> (</a:t>
            </a:r>
            <a:r>
              <a:rPr lang="zh-CN" altLang="en-US" dirty="0" smtClean="0"/>
              <a:t>页面有安装指南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下载</a:t>
            </a:r>
            <a:r>
              <a:rPr lang="en-US" altLang="zh-CN" dirty="0" smtClean="0"/>
              <a:t>Mongo Spark Connector</a:t>
            </a:r>
          </a:p>
          <a:p>
            <a:pPr lvl="1"/>
            <a:r>
              <a:rPr lang="en-US" altLang="zh-CN" dirty="0">
                <a:hlinkClick r:id="rId7"/>
              </a:rPr>
              <a:t>https://</a:t>
            </a:r>
            <a:r>
              <a:rPr lang="en-US" altLang="zh-CN" dirty="0" smtClean="0">
                <a:hlinkClick r:id="rId7"/>
              </a:rPr>
              <a:t>www.mongodb.com/products/spark-connector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87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：补充步骤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确定物理机并安装操作系统</a:t>
            </a:r>
            <a:endParaRPr lang="en-US" altLang="zh-CN" dirty="0" smtClean="0"/>
          </a:p>
          <a:p>
            <a:r>
              <a:rPr lang="zh-CN" altLang="en-US" dirty="0" smtClean="0"/>
              <a:t>如果没有网络要事先下载所有安装包</a:t>
            </a:r>
            <a:endParaRPr lang="en-US" altLang="zh-CN" dirty="0" smtClean="0"/>
          </a:p>
          <a:p>
            <a:r>
              <a:rPr lang="zh-CN" altLang="en-US" dirty="0" smtClean="0"/>
              <a:t>设置</a:t>
            </a:r>
            <a:r>
              <a:rPr lang="en-US" altLang="zh-CN" dirty="0" smtClean="0"/>
              <a:t>SSH</a:t>
            </a:r>
            <a:r>
              <a:rPr lang="zh-CN" altLang="en-US" dirty="0" smtClean="0"/>
              <a:t>无密码登陆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JDK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Scala</a:t>
            </a:r>
          </a:p>
          <a:p>
            <a:endParaRPr lang="en-US" altLang="zh-CN" dirty="0"/>
          </a:p>
          <a:p>
            <a:r>
              <a:rPr lang="zh-CN" altLang="en-US" dirty="0" smtClean="0"/>
              <a:t>助教</a:t>
            </a:r>
            <a:r>
              <a:rPr lang="en-US" altLang="zh-CN" dirty="0" smtClean="0"/>
              <a:t>——</a:t>
            </a:r>
            <a:r>
              <a:rPr lang="zh-CN" altLang="en-US" smtClean="0"/>
              <a:t>目前没有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0342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：利用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处理数据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理解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</a:t>
            </a:r>
            <a:r>
              <a:rPr lang="en-US" altLang="zh-CN" dirty="0"/>
              <a:t>Spark</a:t>
            </a:r>
            <a:r>
              <a:rPr lang="zh-CN" altLang="en-US" dirty="0"/>
              <a:t>程序：开发环境、程序提交、运行</a:t>
            </a:r>
            <a:r>
              <a:rPr lang="zh-CN" altLang="en-US" dirty="0" smtClean="0"/>
              <a:t>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内核讲解：</a:t>
            </a:r>
            <a:r>
              <a:rPr lang="en-US" altLang="zh-CN" dirty="0" smtClean="0"/>
              <a:t>RDD</a:t>
            </a:r>
          </a:p>
          <a:p>
            <a:pPr lvl="1"/>
            <a:r>
              <a:rPr lang="zh-CN" altLang="en-US" dirty="0"/>
              <a:t>工作机制：任务调度、资源</a:t>
            </a:r>
            <a:r>
              <a:rPr lang="zh-CN" altLang="en-US" dirty="0" smtClean="0"/>
              <a:t>分配</a:t>
            </a:r>
          </a:p>
          <a:p>
            <a:pPr lvl="1"/>
            <a:endParaRPr lang="en-US" altLang="zh-CN" dirty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Spark</a:t>
            </a:r>
          </a:p>
          <a:p>
            <a:pPr lvl="1"/>
            <a:r>
              <a:rPr lang="en-US" altLang="zh-CN" dirty="0" smtClean="0"/>
              <a:t>Spark</a:t>
            </a:r>
            <a:r>
              <a:rPr lang="zh-CN" altLang="en-US" dirty="0" smtClean="0"/>
              <a:t>读取、存储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MongoDB</a:t>
            </a:r>
          </a:p>
          <a:p>
            <a:pPr lvl="1"/>
            <a:r>
              <a:rPr lang="en-US" altLang="zh-CN" dirty="0" smtClean="0"/>
              <a:t>Spark Streaming</a:t>
            </a:r>
          </a:p>
          <a:p>
            <a:pPr lvl="1"/>
            <a:r>
              <a:rPr lang="en-US" altLang="zh-CN" dirty="0" smtClean="0"/>
              <a:t>Spark </a:t>
            </a:r>
            <a:r>
              <a:rPr lang="en-US" altLang="zh-CN" dirty="0" err="1" smtClean="0"/>
              <a:t>GraphX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Spark </a:t>
            </a:r>
            <a:r>
              <a:rPr lang="en-US" altLang="zh-CN" dirty="0" err="1" smtClean="0"/>
              <a:t>MLlib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03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192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F1D3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192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192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开发环境搭建</a:t>
            </a:r>
            <a:r>
              <a:rPr lang="en-US" altLang="zh-CN" dirty="0" smtClean="0"/>
              <a:t>——IDEA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Scala</a:t>
            </a:r>
            <a:r>
              <a:rPr lang="zh-CN" altLang="en-US" dirty="0" smtClean="0"/>
              <a:t>语言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hlinkClick r:id="rId2"/>
              </a:rPr>
              <a:t>http://</a:t>
            </a:r>
            <a:r>
              <a:rPr lang="en-US" altLang="zh-CN" dirty="0" smtClean="0">
                <a:solidFill>
                  <a:srgbClr val="FF0000"/>
                </a:solidFill>
                <a:hlinkClick r:id="rId2"/>
              </a:rPr>
              <a:t>blog.csdn.net/yirenboy/article/details/47440371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hlinkClick r:id="rId3"/>
              </a:rPr>
              <a:t>http://</a:t>
            </a:r>
            <a:r>
              <a:rPr lang="en-US" altLang="zh-CN" dirty="0" smtClean="0">
                <a:solidFill>
                  <a:srgbClr val="FF0000"/>
                </a:solidFill>
                <a:hlinkClick r:id="rId3"/>
              </a:rPr>
              <a:t>blog.csdn.net/oh_mourinho/article/details/52701696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下载安装</a:t>
            </a:r>
            <a:r>
              <a:rPr lang="en-US" altLang="zh-CN" dirty="0" smtClean="0"/>
              <a:t>IDEA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安装</a:t>
            </a:r>
            <a:r>
              <a:rPr lang="en-US" altLang="zh-CN" dirty="0" smtClean="0"/>
              <a:t>JDK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安装</a:t>
            </a:r>
            <a:r>
              <a:rPr lang="en-US" altLang="zh-CN" dirty="0" smtClean="0"/>
              <a:t>Scala</a:t>
            </a:r>
            <a:r>
              <a:rPr lang="zh-CN" altLang="en-US" dirty="0" smtClean="0"/>
              <a:t>插件</a:t>
            </a:r>
          </a:p>
          <a:p>
            <a:pPr lvl="1"/>
            <a:r>
              <a:rPr lang="zh-CN" altLang="en-US" dirty="0" smtClean="0"/>
              <a:t>实战例子</a:t>
            </a:r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语言</a:t>
            </a:r>
          </a:p>
          <a:p>
            <a:pPr lvl="1"/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blog.csdn.net/dream_an/article/details/54915894</a:t>
            </a:r>
            <a:endParaRPr lang="zh-CN" altLang="en-US" dirty="0" smtClean="0"/>
          </a:p>
          <a:p>
            <a:r>
              <a:rPr lang="en-US" altLang="zh-CN" dirty="0" smtClean="0"/>
              <a:t>Python</a:t>
            </a:r>
            <a:endParaRPr lang="zh-CN" altLang="en-US" dirty="0" smtClean="0"/>
          </a:p>
          <a:p>
            <a:pPr lvl="1"/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www.2cto.com/net/201704/626215.html</a:t>
            </a:r>
            <a:r>
              <a:rPr lang="zh-CN" altLang="en-US" dirty="0" smtClean="0"/>
              <a:t> </a:t>
            </a:r>
          </a:p>
          <a:p>
            <a:pPr lvl="1"/>
            <a:r>
              <a:rPr lang="zh-CN" altLang="en-US" dirty="0" smtClean="0"/>
              <a:t>（不全面，需要自己找一下）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到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官方网站找资料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0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原理</a:t>
            </a:r>
            <a:r>
              <a:rPr kumimoji="1" lang="en-US" altLang="zh-CN" dirty="0" smtClean="0"/>
              <a:t>(1)——Spark</a:t>
            </a:r>
            <a:r>
              <a:rPr kumimoji="1" lang="zh-CN" altLang="en-US" dirty="0" smtClean="0"/>
              <a:t>提交应用程序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945"/>
            <a:ext cx="4574917" cy="3192618"/>
          </a:xfrm>
        </p:spPr>
      </p:pic>
      <p:sp>
        <p:nvSpPr>
          <p:cNvPr id="5" name="文本框 4"/>
          <p:cNvSpPr txBox="1"/>
          <p:nvPr/>
        </p:nvSpPr>
        <p:spPr>
          <a:xfrm>
            <a:off x="4574917" y="250335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main</a:t>
            </a:r>
            <a:r>
              <a:rPr kumimoji="1" lang="zh-CN" altLang="en-US" dirty="0" smtClean="0"/>
              <a:t>方法所在的类的路径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74917" y="287268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集群管理器的地址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74917" y="324201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应用程序部署的模式，是交互式还是集群式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574917" y="361135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的配置参数及值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74917" y="435001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应用程序及所有依赖的包所在位置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8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概览、功能、集群管理、存储、生态系统</a:t>
            </a:r>
            <a:endParaRPr lang="en-US" altLang="zh-CN" dirty="0"/>
          </a:p>
          <a:p>
            <a:r>
              <a:rPr lang="zh-CN" altLang="en-US" dirty="0" smtClean="0"/>
              <a:t>本课程的实践目标</a:t>
            </a:r>
          </a:p>
          <a:p>
            <a:pPr lvl="1"/>
            <a:r>
              <a:rPr lang="zh-CN" altLang="en-US" dirty="0" smtClean="0"/>
              <a:t>系统搭建</a:t>
            </a:r>
          </a:p>
          <a:p>
            <a:pPr lvl="1"/>
            <a:r>
              <a:rPr lang="zh-CN" altLang="en-US" dirty="0" smtClean="0"/>
              <a:t>原理理解</a:t>
            </a:r>
          </a:p>
          <a:p>
            <a:pPr lvl="2"/>
            <a:r>
              <a:rPr lang="zh-CN" altLang="en-US" dirty="0" smtClean="0"/>
              <a:t>运行模式</a:t>
            </a:r>
          </a:p>
          <a:p>
            <a:pPr lvl="2"/>
            <a:r>
              <a:rPr lang="zh-CN" altLang="en-US" dirty="0" smtClean="0"/>
              <a:t>运行过程</a:t>
            </a:r>
          </a:p>
          <a:p>
            <a:pPr lvl="2"/>
            <a:r>
              <a:rPr lang="en-US" altLang="zh-CN" dirty="0" smtClean="0"/>
              <a:t>RDD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资源调度</a:t>
            </a:r>
          </a:p>
          <a:p>
            <a:pPr lvl="1"/>
            <a:r>
              <a:rPr lang="zh-CN" altLang="en-US" dirty="0" smtClean="0"/>
              <a:t>项目实践</a:t>
            </a:r>
          </a:p>
          <a:p>
            <a:pPr lvl="2"/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</a:t>
            </a:r>
          </a:p>
          <a:p>
            <a:pPr lvl="2"/>
            <a:r>
              <a:rPr lang="en-US" altLang="zh-CN" dirty="0" smtClean="0"/>
              <a:t>Spark </a:t>
            </a:r>
            <a:r>
              <a:rPr lang="en-US" altLang="zh-CN" dirty="0" err="1" smtClean="0"/>
              <a:t>GraphX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Spark </a:t>
            </a:r>
            <a:r>
              <a:rPr lang="en-US" altLang="zh-CN" dirty="0" err="1" smtClean="0"/>
              <a:t>MLlib</a:t>
            </a:r>
            <a:endParaRPr lang="zh-CN" altLang="en-US" dirty="0" smtClean="0"/>
          </a:p>
          <a:p>
            <a:r>
              <a:rPr lang="zh-CN" altLang="en-US" dirty="0" smtClean="0"/>
              <a:t>课程作业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78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F1D3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F1D3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原理</a:t>
            </a:r>
            <a:r>
              <a:rPr lang="en-US" altLang="zh-CN" dirty="0" smtClean="0"/>
              <a:t>(2)——Driver</a:t>
            </a:r>
            <a:r>
              <a:rPr lang="zh-CN" altLang="en-US" dirty="0" smtClean="0"/>
              <a:t>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应用执行过程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Spark</a:t>
            </a:r>
            <a:r>
              <a:rPr lang="zh-CN" altLang="en-US" dirty="0" smtClean="0"/>
              <a:t>应用的入口程序：</a:t>
            </a:r>
            <a:r>
              <a:rPr lang="en-US" altLang="zh-CN" dirty="0" smtClean="0"/>
              <a:t>Driver</a:t>
            </a:r>
          </a:p>
          <a:p>
            <a:pPr lvl="2"/>
            <a:r>
              <a:rPr lang="zh-CN" altLang="en-US" dirty="0" smtClean="0"/>
              <a:t>在</a:t>
            </a:r>
            <a:r>
              <a:rPr lang="zh-CN" altLang="en-US" dirty="0" smtClean="0">
                <a:solidFill>
                  <a:srgbClr val="FF0000"/>
                </a:solidFill>
              </a:rPr>
              <a:t>集群模式</a:t>
            </a:r>
            <a:r>
              <a:rPr lang="zh-CN" altLang="en-US" dirty="0" smtClean="0"/>
              <a:t>下用户开发的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程序称为</a:t>
            </a:r>
            <a:r>
              <a:rPr lang="en-US" altLang="zh-CN" dirty="0" smtClean="0"/>
              <a:t>Driver</a:t>
            </a:r>
          </a:p>
          <a:p>
            <a:r>
              <a:rPr lang="zh-CN" altLang="en-US" dirty="0" smtClean="0"/>
              <a:t>应用的执行位置</a:t>
            </a:r>
          </a:p>
          <a:p>
            <a:pPr lvl="1"/>
            <a:r>
              <a:rPr lang="en-US" altLang="zh-CN" dirty="0" smtClean="0"/>
              <a:t>Local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集群</a:t>
            </a:r>
          </a:p>
          <a:p>
            <a:r>
              <a:rPr lang="zh-CN" altLang="en-US" dirty="0" smtClean="0"/>
              <a:t>应用的部署模式</a:t>
            </a:r>
          </a:p>
          <a:p>
            <a:pPr lvl="1"/>
            <a:r>
              <a:rPr lang="zh-CN" altLang="en-US" dirty="0" smtClean="0"/>
              <a:t>集群模式：如果在远离（网络远离）计算节点的本地机器上提交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程序到集群内部执行，称为集群模式，当程序提交后，本地机器就结束了和集群的交互，程序的运行结果也不会返回到本地，只保存在集群内部。</a:t>
            </a:r>
          </a:p>
          <a:p>
            <a:pPr lvl="1"/>
            <a:r>
              <a:rPr lang="zh-CN" altLang="en-US" dirty="0" smtClean="0"/>
              <a:t>客户端模式：如果在靠近计算节点的机器上执行（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或者就是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）程序，可以选择客户端模式，就是通过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提供的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执行，程序会和集群产生持续的通信，集群的任务执行完成后，会把执行结果返回到客户端。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32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原理</a:t>
            </a:r>
            <a:r>
              <a:rPr kumimoji="1" lang="en-US" altLang="zh-CN" dirty="0" smtClean="0"/>
              <a:t>(</a:t>
            </a:r>
            <a:r>
              <a:rPr kumimoji="1" lang="en-US" altLang="zh-CN" dirty="0"/>
              <a:t>3</a:t>
            </a:r>
            <a:r>
              <a:rPr kumimoji="1" lang="en-US" altLang="zh-CN" dirty="0" smtClean="0"/>
              <a:t>)——</a:t>
            </a:r>
            <a:r>
              <a:rPr kumimoji="1" lang="en-US" altLang="zh-CN" dirty="0" err="1" smtClean="0"/>
              <a:t>SparkContext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SparkContext</a:t>
            </a:r>
            <a:r>
              <a:rPr kumimoji="1" lang="zh-CN" altLang="en-US" dirty="0" smtClean="0"/>
              <a:t>对象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使得应用程序能够和集群进行沟通，实现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、内存等资源的分配</a:t>
            </a:r>
          </a:p>
          <a:p>
            <a:pPr lvl="1"/>
            <a:r>
              <a:rPr kumimoji="1" lang="zh-CN" altLang="en-US" dirty="0" smtClean="0"/>
              <a:t>每个</a:t>
            </a:r>
            <a:r>
              <a:rPr kumimoji="1" lang="en-US" altLang="zh-CN" dirty="0" smtClean="0"/>
              <a:t>Driver</a:t>
            </a:r>
            <a:r>
              <a:rPr kumimoji="1" lang="zh-CN" altLang="en-US" dirty="0" smtClean="0"/>
              <a:t>程序都有一个</a:t>
            </a:r>
            <a:r>
              <a:rPr kumimoji="1" lang="en-US" altLang="zh-CN" dirty="0" smtClean="0"/>
              <a:t>SC</a:t>
            </a:r>
            <a:r>
              <a:rPr kumimoji="1" lang="zh-CN" altLang="en-US" dirty="0" smtClean="0"/>
              <a:t>对象</a:t>
            </a:r>
          </a:p>
          <a:p>
            <a:pPr lvl="2"/>
            <a:r>
              <a:rPr kumimoji="1" lang="zh-CN" altLang="en-US" dirty="0" smtClean="0"/>
              <a:t>如果是交互式编程，则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Shell</a:t>
            </a:r>
            <a:r>
              <a:rPr kumimoji="1" lang="zh-CN" altLang="en-US" dirty="0" smtClean="0"/>
              <a:t>会自动创建一个</a:t>
            </a:r>
            <a:r>
              <a:rPr kumimoji="1" lang="en-US" altLang="zh-CN" dirty="0" smtClean="0"/>
              <a:t>SC</a:t>
            </a:r>
            <a:r>
              <a:rPr kumimoji="1" lang="zh-CN" altLang="en-US" dirty="0" smtClean="0"/>
              <a:t>对象</a:t>
            </a:r>
          </a:p>
          <a:p>
            <a:pPr lvl="1"/>
            <a:r>
              <a:rPr kumimoji="1" lang="zh-CN" altLang="en-US" dirty="0" smtClean="0"/>
              <a:t>程序启动后，</a:t>
            </a:r>
            <a:r>
              <a:rPr kumimoji="1" lang="en-US" altLang="zh-CN" dirty="0" smtClean="0"/>
              <a:t>SC</a:t>
            </a:r>
            <a:r>
              <a:rPr kumimoji="1" lang="zh-CN" altLang="en-US" dirty="0" smtClean="0"/>
              <a:t>会告诉集群管理器在</a:t>
            </a:r>
            <a:r>
              <a:rPr kumimoji="1" lang="en-US" altLang="zh-CN" dirty="0" smtClean="0"/>
              <a:t>Worker Node</a:t>
            </a:r>
            <a:r>
              <a:rPr kumimoji="1" lang="zh-CN" altLang="en-US" dirty="0" smtClean="0"/>
              <a:t>上创建执行器</a:t>
            </a:r>
          </a:p>
          <a:p>
            <a:pPr lvl="2"/>
            <a:r>
              <a:rPr kumimoji="1" lang="zh-CN" altLang="en-US" dirty="0" smtClean="0"/>
              <a:t>执行器是每一个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程序在计算节点上专属的进程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程序代码会发送到对应的</a:t>
            </a:r>
            <a:r>
              <a:rPr kumimoji="1" lang="en-US" altLang="zh-CN" dirty="0" smtClean="0"/>
              <a:t>Worker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上</a:t>
            </a:r>
          </a:p>
          <a:p>
            <a:pPr lvl="1"/>
            <a:r>
              <a:rPr kumimoji="1" lang="en-US" altLang="zh-CN" dirty="0" smtClean="0"/>
              <a:t>SC</a:t>
            </a:r>
            <a:r>
              <a:rPr kumimoji="1" lang="zh-CN" altLang="en-US" dirty="0" smtClean="0"/>
              <a:t>分发任务</a:t>
            </a:r>
            <a:r>
              <a:rPr kumimoji="1" lang="en-US" altLang="zh-CN" dirty="0" smtClean="0"/>
              <a:t>(Task)</a:t>
            </a:r>
            <a:r>
              <a:rPr kumimoji="1" lang="zh-CN" altLang="en-US" dirty="0" smtClean="0"/>
              <a:t>到各个执行器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5015" y="4057975"/>
            <a:ext cx="5835018" cy="28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71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 smtClean="0"/>
              <a:t>(4)——</a:t>
            </a:r>
            <a:r>
              <a:rPr kumimoji="1" lang="zh-CN" altLang="en-US" dirty="0" smtClean="0"/>
              <a:t>其它相关名词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Application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独立的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程序</a:t>
            </a:r>
          </a:p>
          <a:p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Manager</a:t>
            </a:r>
            <a:r>
              <a:rPr kumimoji="1" lang="zh-CN" altLang="en-US" dirty="0" smtClean="0"/>
              <a:t>），</a:t>
            </a:r>
            <a:r>
              <a:rPr kumimoji="1" lang="en-US" altLang="zh-CN" dirty="0" smtClean="0"/>
              <a:t>Worker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zh-CN" altLang="en-US" dirty="0" smtClean="0"/>
              <a:t>执行器（</a:t>
            </a:r>
            <a:r>
              <a:rPr kumimoji="1" lang="en-US" altLang="zh-CN" dirty="0" smtClean="0"/>
              <a:t>Executor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程序在对应计算节点上启动的专属线程，负责执行</a:t>
            </a:r>
            <a:r>
              <a:rPr kumimoji="1" lang="en-US" altLang="zh-CN" dirty="0" smtClean="0"/>
              <a:t>Task</a:t>
            </a:r>
            <a:endParaRPr kumimoji="1" lang="zh-CN" altLang="en-US" dirty="0" smtClean="0"/>
          </a:p>
          <a:p>
            <a:r>
              <a:rPr kumimoji="1" lang="en-US" altLang="zh-CN" dirty="0" smtClean="0"/>
              <a:t>Job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一次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称为一个</a:t>
            </a:r>
            <a:r>
              <a:rPr kumimoji="1" lang="en-US" altLang="zh-CN" dirty="0" smtClean="0"/>
              <a:t>Job</a:t>
            </a:r>
            <a:r>
              <a:rPr kumimoji="1" lang="zh-CN" altLang="en-US" dirty="0" smtClean="0"/>
              <a:t>，是一个概念</a:t>
            </a:r>
          </a:p>
          <a:p>
            <a:r>
              <a:rPr kumimoji="1" lang="en-US" altLang="zh-CN" dirty="0" smtClean="0"/>
              <a:t>Stage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介于</a:t>
            </a:r>
            <a:r>
              <a:rPr kumimoji="1" lang="en-US" altLang="zh-CN" dirty="0" smtClean="0"/>
              <a:t>Job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之间，是一个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集合</a:t>
            </a:r>
          </a:p>
          <a:p>
            <a:r>
              <a:rPr kumimoji="1" lang="en-US" altLang="zh-CN" dirty="0" smtClean="0"/>
              <a:t>Task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在执行器上执行的最小单元，例如在某个计算节点对一个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的分区进行的</a:t>
            </a:r>
            <a:r>
              <a:rPr kumimoji="1" lang="en-US" altLang="zh-CN" dirty="0" smtClean="0"/>
              <a:t>Transformation</a:t>
            </a:r>
            <a:r>
              <a:rPr kumimoji="1" lang="zh-CN" altLang="en-US" dirty="0" smtClean="0"/>
              <a:t>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2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 smtClean="0"/>
              <a:t>(5)——</a:t>
            </a:r>
            <a:r>
              <a:rPr kumimoji="1" lang="zh-CN" altLang="en-US" dirty="0" smtClean="0"/>
              <a:t>具体执行过程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分为两部分</a:t>
            </a:r>
          </a:p>
          <a:p>
            <a:pPr lvl="1"/>
            <a:r>
              <a:rPr kumimoji="1" lang="en-US" altLang="zh-CN" dirty="0" smtClean="0"/>
              <a:t>Driver</a:t>
            </a:r>
            <a:r>
              <a:rPr kumimoji="1" lang="zh-CN" altLang="en-US" dirty="0" smtClean="0"/>
              <a:t>程序</a:t>
            </a:r>
          </a:p>
          <a:p>
            <a:pPr lvl="2"/>
            <a:r>
              <a:rPr kumimoji="1" lang="zh-CN" altLang="en-US" dirty="0" smtClean="0"/>
              <a:t>客户端模式下，</a:t>
            </a:r>
            <a:r>
              <a:rPr kumimoji="1" lang="en-US" altLang="zh-CN" dirty="0" smtClean="0"/>
              <a:t>Driver</a:t>
            </a:r>
            <a:r>
              <a:rPr kumimoji="1" lang="zh-CN" altLang="en-US" dirty="0" smtClean="0"/>
              <a:t>在本地，不会把</a:t>
            </a:r>
            <a:r>
              <a:rPr kumimoji="1" lang="en-US" altLang="zh-CN" dirty="0" smtClean="0"/>
              <a:t>Driver</a:t>
            </a:r>
            <a:r>
              <a:rPr kumimoji="1" lang="zh-CN" altLang="en-US" dirty="0" smtClean="0"/>
              <a:t>提交给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，而直接提交任务</a:t>
            </a:r>
          </a:p>
          <a:p>
            <a:pPr lvl="2"/>
            <a:r>
              <a:rPr kumimoji="1" lang="zh-CN" altLang="en-US" dirty="0" smtClean="0"/>
              <a:t>集群模式下，首先</a:t>
            </a:r>
            <a:r>
              <a:rPr kumimoji="1" lang="en-US" altLang="zh-CN" dirty="0" smtClean="0"/>
              <a:t>Driver</a:t>
            </a:r>
            <a:r>
              <a:rPr kumimoji="1" lang="zh-CN" altLang="en-US" dirty="0" smtClean="0"/>
              <a:t>被提交给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首先找一个</a:t>
            </a:r>
            <a:r>
              <a:rPr kumimoji="1" lang="en-US" altLang="zh-CN" dirty="0" smtClean="0"/>
              <a:t>Worker</a:t>
            </a:r>
            <a:r>
              <a:rPr kumimoji="1" lang="zh-CN" altLang="en-US" dirty="0" smtClean="0"/>
              <a:t>运行</a:t>
            </a:r>
            <a:r>
              <a:rPr kumimoji="1" lang="en-US" altLang="zh-CN" dirty="0" smtClean="0"/>
              <a:t>Driver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集群节点</a:t>
            </a:r>
          </a:p>
          <a:p>
            <a:endParaRPr kumimoji="1" lang="zh-CN" altLang="en-US" dirty="0"/>
          </a:p>
        </p:txBody>
      </p:sp>
      <p:grpSp>
        <p:nvGrpSpPr>
          <p:cNvPr id="105" name="组 104"/>
          <p:cNvGrpSpPr/>
          <p:nvPr/>
        </p:nvGrpSpPr>
        <p:grpSpPr>
          <a:xfrm>
            <a:off x="250811" y="3181184"/>
            <a:ext cx="4247703" cy="3515942"/>
            <a:chOff x="4815774" y="3112945"/>
            <a:chExt cx="4247703" cy="3515942"/>
          </a:xfrm>
        </p:grpSpPr>
        <p:grpSp>
          <p:nvGrpSpPr>
            <p:cNvPr id="30" name="组 29"/>
            <p:cNvGrpSpPr/>
            <p:nvPr/>
          </p:nvGrpSpPr>
          <p:grpSpPr>
            <a:xfrm>
              <a:off x="4815774" y="3112945"/>
              <a:ext cx="1843790" cy="3515942"/>
              <a:chOff x="5516380" y="3184662"/>
              <a:chExt cx="1843790" cy="3515942"/>
            </a:xfrm>
          </p:grpSpPr>
          <p:sp>
            <p:nvSpPr>
              <p:cNvPr id="5" name="圆角矩形 4"/>
              <p:cNvSpPr/>
              <p:nvPr/>
            </p:nvSpPr>
            <p:spPr bwMode="auto">
              <a:xfrm>
                <a:off x="5516380" y="3184662"/>
                <a:ext cx="1843790" cy="3515942"/>
              </a:xfrm>
              <a:prstGeom prst="roundRect">
                <a:avLst>
                  <a:gd name="adj" fmla="val 3181"/>
                </a:avLst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 bwMode="auto">
              <a:xfrm>
                <a:off x="5795168" y="3702569"/>
                <a:ext cx="1289154" cy="72599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 bwMode="auto">
              <a:xfrm>
                <a:off x="5793698" y="4781487"/>
                <a:ext cx="1289154" cy="749883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 bwMode="auto">
              <a:xfrm>
                <a:off x="5793698" y="5809077"/>
                <a:ext cx="1289154" cy="696653"/>
              </a:xfrm>
              <a:prstGeom prst="roundRect">
                <a:avLst/>
              </a:prstGeom>
              <a:solidFill>
                <a:srgbClr val="0070C0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cxnSp>
            <p:nvCxnSpPr>
              <p:cNvPr id="10" name="直线连接符 9"/>
              <p:cNvCxnSpPr>
                <a:stCxn id="6" idx="1"/>
                <a:endCxn id="6" idx="3"/>
              </p:cNvCxnSpPr>
              <p:nvPr/>
            </p:nvCxnSpPr>
            <p:spPr bwMode="auto">
              <a:xfrm>
                <a:off x="5795168" y="4065567"/>
                <a:ext cx="1289154" cy="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线连接符 10"/>
              <p:cNvCxnSpPr>
                <a:stCxn id="7" idx="1"/>
                <a:endCxn id="7" idx="3"/>
              </p:cNvCxnSpPr>
              <p:nvPr/>
            </p:nvCxnSpPr>
            <p:spPr bwMode="auto">
              <a:xfrm>
                <a:off x="5793698" y="5156429"/>
                <a:ext cx="1289154" cy="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线连接符 13"/>
              <p:cNvCxnSpPr>
                <a:stCxn id="8" idx="1"/>
                <a:endCxn id="8" idx="3"/>
              </p:cNvCxnSpPr>
              <p:nvPr/>
            </p:nvCxnSpPr>
            <p:spPr bwMode="auto">
              <a:xfrm>
                <a:off x="5793698" y="6157404"/>
                <a:ext cx="1289154" cy="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文本框 16"/>
              <p:cNvSpPr txBox="1"/>
              <p:nvPr/>
            </p:nvSpPr>
            <p:spPr>
              <a:xfrm>
                <a:off x="5897720" y="3735217"/>
                <a:ext cx="10807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smtClean="0"/>
                  <a:t>RDD Objects</a:t>
                </a:r>
                <a:endParaRPr kumimoji="1" lang="zh-CN" altLang="en-US" sz="12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951510" y="4120787"/>
                <a:ext cx="9797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 smtClean="0"/>
                  <a:t>构建</a:t>
                </a:r>
                <a:r>
                  <a:rPr kumimoji="1" lang="en-US" altLang="zh-CN" sz="1200" dirty="0" smtClean="0"/>
                  <a:t>DAG</a:t>
                </a:r>
                <a:r>
                  <a:rPr kumimoji="1" lang="zh-CN" altLang="en-US" sz="1200" dirty="0" smtClean="0"/>
                  <a:t>图</a:t>
                </a:r>
                <a:endParaRPr kumimoji="1" lang="zh-CN" altLang="en-US" sz="1200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819117" y="4830424"/>
                <a:ext cx="12506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 smtClean="0"/>
                  <a:t>DAG</a:t>
                </a:r>
                <a:r>
                  <a:rPr kumimoji="1" lang="zh-CN" altLang="en-US" sz="1200" dirty="0"/>
                  <a:t> </a:t>
                </a:r>
                <a:r>
                  <a:rPr kumimoji="1" lang="en-US" altLang="zh-CN" sz="1200" dirty="0" smtClean="0"/>
                  <a:t>Scheduler</a:t>
                </a:r>
                <a:endParaRPr kumimoji="1" lang="zh-CN" altLang="en-US" sz="1200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832413" y="5199785"/>
                <a:ext cx="1226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 smtClean="0"/>
                  <a:t>DAG</a:t>
                </a:r>
                <a:r>
                  <a:rPr kumimoji="1" lang="zh-CN" altLang="en-US" sz="1200" dirty="0" smtClean="0"/>
                  <a:t>划分</a:t>
                </a:r>
                <a:r>
                  <a:rPr kumimoji="1" lang="en-US" altLang="zh-CN" sz="1200" dirty="0" smtClean="0"/>
                  <a:t>Stage</a:t>
                </a:r>
                <a:endParaRPr kumimoji="1" lang="zh-CN" altLang="en-US" sz="1200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819117" y="5846855"/>
                <a:ext cx="12337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 smtClean="0"/>
                  <a:t>Task</a:t>
                </a:r>
                <a:r>
                  <a:rPr kumimoji="1" lang="zh-CN" altLang="en-US" sz="1200" dirty="0" smtClean="0"/>
                  <a:t> </a:t>
                </a:r>
                <a:r>
                  <a:rPr kumimoji="1" lang="en-US" altLang="zh-CN" sz="1200" dirty="0" smtClean="0"/>
                  <a:t>Scheduler</a:t>
                </a:r>
                <a:endParaRPr kumimoji="1" lang="zh-CN" altLang="en-US" sz="1200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810732" y="6197953"/>
                <a:ext cx="12706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 smtClean="0"/>
                  <a:t>分派和监控</a:t>
                </a:r>
                <a:r>
                  <a:rPr kumimoji="1" lang="en-US" altLang="zh-CN" sz="1200" dirty="0" smtClean="0"/>
                  <a:t>Task</a:t>
                </a:r>
                <a:endParaRPr kumimoji="1" lang="zh-CN" altLang="en-US" sz="1200" dirty="0"/>
              </a:p>
            </p:txBody>
          </p:sp>
          <p:sp>
            <p:nvSpPr>
              <p:cNvPr id="23" name="同侧圆角矩形 22"/>
              <p:cNvSpPr/>
              <p:nvPr/>
            </p:nvSpPr>
            <p:spPr bwMode="auto">
              <a:xfrm>
                <a:off x="5516380" y="3192372"/>
                <a:ext cx="1843790" cy="268941"/>
              </a:xfrm>
              <a:prstGeom prst="round2Same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itchFamily="18" charset="0"/>
                    <a:ea typeface="宋体" pitchFamily="2" charset="-122"/>
                  </a:rPr>
                  <a:t>SparkContext</a:t>
                </a:r>
                <a:endParaRPr kumimoji="0" lang="zh-CN" altLang="en-US" sz="1400" b="0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cxnSp>
            <p:nvCxnSpPr>
              <p:cNvPr id="25" name="直线箭头连接符 24"/>
              <p:cNvCxnSpPr>
                <a:stCxn id="6" idx="2"/>
                <a:endCxn id="7" idx="0"/>
              </p:cNvCxnSpPr>
              <p:nvPr/>
            </p:nvCxnSpPr>
            <p:spPr bwMode="auto">
              <a:xfrm flipH="1">
                <a:off x="6438275" y="4428564"/>
                <a:ext cx="1470" cy="352923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直线箭头连接符 26"/>
              <p:cNvCxnSpPr>
                <a:stCxn id="7" idx="2"/>
                <a:endCxn id="8" idx="0"/>
              </p:cNvCxnSpPr>
              <p:nvPr/>
            </p:nvCxnSpPr>
            <p:spPr bwMode="auto">
              <a:xfrm>
                <a:off x="6438275" y="5531370"/>
                <a:ext cx="0" cy="277707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文本框 27"/>
              <p:cNvSpPr txBox="1"/>
              <p:nvPr/>
            </p:nvSpPr>
            <p:spPr>
              <a:xfrm>
                <a:off x="5854310" y="4474712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 smtClean="0"/>
                  <a:t>DAG</a:t>
                </a:r>
                <a:r>
                  <a:rPr kumimoji="1" lang="zh-CN" altLang="en-US" sz="1100" dirty="0" smtClean="0"/>
                  <a:t>图</a:t>
                </a:r>
                <a:endParaRPr kumimoji="1" lang="zh-CN" altLang="en-US" sz="1100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793698" y="5561079"/>
                <a:ext cx="7024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 err="1" smtClean="0"/>
                  <a:t>TaskSet</a:t>
                </a:r>
                <a:endParaRPr kumimoji="1" lang="zh-CN" altLang="en-US" sz="1100" dirty="0"/>
              </a:p>
            </p:txBody>
          </p:sp>
        </p:grpSp>
        <p:sp>
          <p:nvSpPr>
            <p:cNvPr id="32" name="圆角矩形 31"/>
            <p:cNvSpPr/>
            <p:nvPr/>
          </p:nvSpPr>
          <p:spPr bwMode="auto">
            <a:xfrm>
              <a:off x="6895585" y="3112945"/>
              <a:ext cx="2004410" cy="3515942"/>
            </a:xfrm>
            <a:prstGeom prst="roundRect">
              <a:avLst>
                <a:gd name="adj" fmla="val 3181"/>
              </a:avLst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7272988" y="3729318"/>
              <a:ext cx="1289154" cy="6275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6996825" y="5757208"/>
              <a:ext cx="1805084" cy="65887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36" name="直线连接符 35"/>
            <p:cNvCxnSpPr>
              <a:stCxn id="33" idx="1"/>
              <a:endCxn id="33" idx="3"/>
            </p:cNvCxnSpPr>
            <p:nvPr/>
          </p:nvCxnSpPr>
          <p:spPr bwMode="auto">
            <a:xfrm>
              <a:off x="7272988" y="4043083"/>
              <a:ext cx="1289154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线连接符 37"/>
            <p:cNvCxnSpPr>
              <a:stCxn id="35" idx="1"/>
              <a:endCxn id="35" idx="3"/>
            </p:cNvCxnSpPr>
            <p:nvPr/>
          </p:nvCxnSpPr>
          <p:spPr bwMode="auto">
            <a:xfrm>
              <a:off x="6996825" y="6086646"/>
              <a:ext cx="1805084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文本框 38"/>
            <p:cNvSpPr txBox="1"/>
            <p:nvPr/>
          </p:nvSpPr>
          <p:spPr>
            <a:xfrm>
              <a:off x="7572763" y="3762115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smtClean="0"/>
                <a:t>Master</a:t>
              </a:r>
              <a:endParaRPr kumimoji="1" lang="zh-CN" altLang="en-US" sz="1200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294855" y="404907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smtClean="0"/>
                <a:t>分配并监控资源</a:t>
              </a:r>
              <a:endParaRPr kumimoji="1" lang="zh-CN" altLang="en-US" sz="12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528373" y="5757208"/>
              <a:ext cx="754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 smtClean="0"/>
                <a:t>Workers</a:t>
              </a:r>
              <a:endParaRPr kumimoji="1" lang="zh-CN" altLang="en-US" sz="1200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094005" y="6116011"/>
              <a:ext cx="17079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smtClean="0"/>
                <a:t>启动执行器汇报资源情况</a:t>
              </a:r>
              <a:endParaRPr kumimoji="1" lang="zh-CN" altLang="en-US" sz="1050" dirty="0"/>
            </a:p>
          </p:txBody>
        </p:sp>
        <p:sp>
          <p:nvSpPr>
            <p:cNvPr id="45" name="同侧圆角矩形 44"/>
            <p:cNvSpPr/>
            <p:nvPr/>
          </p:nvSpPr>
          <p:spPr bwMode="auto">
            <a:xfrm>
              <a:off x="6895585" y="3120655"/>
              <a:ext cx="2004410" cy="268941"/>
            </a:xfrm>
            <a:prstGeom prst="round2Same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rPr>
                <a:t>Cluster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66" name="肘形连接符 65"/>
            <p:cNvCxnSpPr/>
            <p:nvPr/>
          </p:nvCxnSpPr>
          <p:spPr bwMode="auto">
            <a:xfrm>
              <a:off x="6659564" y="3552493"/>
              <a:ext cx="613424" cy="290310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肘形连接符 68"/>
            <p:cNvCxnSpPr/>
            <p:nvPr/>
          </p:nvCxnSpPr>
          <p:spPr bwMode="auto">
            <a:xfrm>
              <a:off x="6651917" y="3663500"/>
              <a:ext cx="621071" cy="276999"/>
            </a:xfrm>
            <a:prstGeom prst="bentConnector3">
              <a:avLst>
                <a:gd name="adj1" fmla="val 29792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线箭头连接符 81"/>
            <p:cNvCxnSpPr>
              <a:stCxn id="8" idx="3"/>
              <a:endCxn id="35" idx="1"/>
            </p:cNvCxnSpPr>
            <p:nvPr/>
          </p:nvCxnSpPr>
          <p:spPr bwMode="auto">
            <a:xfrm>
              <a:off x="6382246" y="6085687"/>
              <a:ext cx="614579" cy="959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肘形连接符 83"/>
            <p:cNvCxnSpPr>
              <a:stCxn id="43" idx="0"/>
              <a:endCxn id="5" idx="3"/>
            </p:cNvCxnSpPr>
            <p:nvPr/>
          </p:nvCxnSpPr>
          <p:spPr bwMode="auto">
            <a:xfrm rot="16200000" flipV="1">
              <a:off x="6839368" y="4691112"/>
              <a:ext cx="886292" cy="1245900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肘形连接符 85"/>
            <p:cNvCxnSpPr>
              <a:stCxn id="33" idx="2"/>
            </p:cNvCxnSpPr>
            <p:nvPr/>
          </p:nvCxnSpPr>
          <p:spPr bwMode="auto">
            <a:xfrm rot="16200000" flipH="1">
              <a:off x="7376309" y="4898103"/>
              <a:ext cx="1392057" cy="309544"/>
            </a:xfrm>
            <a:prstGeom prst="bentConnector3">
              <a:avLst>
                <a:gd name="adj1" fmla="val 22953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肘形连接符 94"/>
            <p:cNvCxnSpPr/>
            <p:nvPr/>
          </p:nvCxnSpPr>
          <p:spPr bwMode="auto">
            <a:xfrm rot="16200000" flipV="1">
              <a:off x="7611285" y="4885514"/>
              <a:ext cx="1380514" cy="323178"/>
            </a:xfrm>
            <a:prstGeom prst="bentConnector3">
              <a:avLst>
                <a:gd name="adj1" fmla="val 86365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9" name="文本框 98"/>
            <p:cNvSpPr txBox="1"/>
            <p:nvPr/>
          </p:nvSpPr>
          <p:spPr>
            <a:xfrm>
              <a:off x="6484003" y="3341604"/>
              <a:ext cx="10887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smtClean="0">
                  <a:solidFill>
                    <a:srgbClr val="00B050"/>
                  </a:solidFill>
                </a:rPr>
                <a:t>1.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注册并申请资源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145184" y="4374324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 smtClean="0">
                  <a:solidFill>
                    <a:srgbClr val="00B050"/>
                  </a:solidFill>
                </a:rPr>
                <a:t>2.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分配</a:t>
              </a:r>
              <a:r>
                <a:rPr kumimoji="1" lang="en-US" altLang="zh-CN" sz="900" dirty="0" smtClean="0">
                  <a:solidFill>
                    <a:srgbClr val="00B050"/>
                  </a:solidFill>
                </a:rPr>
                <a:t>Worker</a:t>
              </a:r>
              <a:endParaRPr kumimoji="1" lang="zh-CN" altLang="en-US" sz="900" dirty="0" smtClean="0">
                <a:solidFill>
                  <a:srgbClr val="00B050"/>
                </a:solidFill>
              </a:endParaRPr>
            </a:p>
            <a:p>
              <a:r>
                <a:rPr kumimoji="1" lang="zh-CN" altLang="en-US" sz="900" dirty="0" smtClean="0">
                  <a:solidFill>
                    <a:srgbClr val="00B050"/>
                  </a:solidFill>
                </a:rPr>
                <a:t>创建执行器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8417146" y="469241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 smtClean="0">
                  <a:solidFill>
                    <a:srgbClr val="00B050"/>
                  </a:solidFill>
                </a:rPr>
                <a:t>3.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执行器</a:t>
              </a:r>
            </a:p>
            <a:p>
              <a:r>
                <a:rPr kumimoji="1" lang="zh-CN" altLang="en-US" sz="900" dirty="0" smtClean="0">
                  <a:solidFill>
                    <a:srgbClr val="00B050"/>
                  </a:solidFill>
                </a:rPr>
                <a:t>发送心跳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6562312" y="4862774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 smtClean="0">
                  <a:solidFill>
                    <a:srgbClr val="00B050"/>
                  </a:solidFill>
                </a:rPr>
                <a:t>3.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执行器注册并发送心跳</a:t>
              </a:r>
            </a:p>
            <a:p>
              <a:r>
                <a:rPr kumimoji="1" lang="zh-CN" altLang="en-US" sz="900" dirty="0" smtClean="0">
                  <a:solidFill>
                    <a:srgbClr val="00B050"/>
                  </a:solidFill>
                </a:rPr>
                <a:t>申请任务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6332258" y="6135625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00B050"/>
                  </a:solidFill>
                </a:rPr>
                <a:t>4</a:t>
              </a:r>
              <a:r>
                <a:rPr kumimoji="1" lang="en-US" altLang="zh-CN" sz="900" dirty="0" smtClean="0">
                  <a:solidFill>
                    <a:srgbClr val="00B050"/>
                  </a:solidFill>
                </a:rPr>
                <a:t>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分配任务</a:t>
              </a:r>
            </a:p>
            <a:p>
              <a:r>
                <a:rPr kumimoji="1" lang="zh-CN" altLang="en-US" sz="900" dirty="0" smtClean="0">
                  <a:solidFill>
                    <a:srgbClr val="00B050"/>
                  </a:solidFill>
                </a:rPr>
                <a:t>并发送代码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6380966" y="3948640"/>
              <a:ext cx="9733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00B050"/>
                  </a:solidFill>
                </a:rPr>
                <a:t>5</a:t>
              </a:r>
              <a:r>
                <a:rPr kumimoji="1" lang="en-US" altLang="zh-CN" sz="900" dirty="0" smtClean="0">
                  <a:solidFill>
                    <a:srgbClr val="00B050"/>
                  </a:solidFill>
                </a:rPr>
                <a:t>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任务结束注销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106" name="文本框 105"/>
          <p:cNvSpPr txBox="1"/>
          <p:nvPr/>
        </p:nvSpPr>
        <p:spPr>
          <a:xfrm>
            <a:off x="4498515" y="3202093"/>
            <a:ext cx="4536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执行器启动后运行</a:t>
            </a:r>
            <a:r>
              <a:rPr kumimoji="1" lang="en-US" altLang="zh-CN" sz="1400" dirty="0" smtClean="0"/>
              <a:t>Driver</a:t>
            </a:r>
            <a:r>
              <a:rPr kumimoji="1" lang="zh-CN" altLang="en-US" sz="1400" dirty="0" smtClean="0"/>
              <a:t>程序的节点不需要和管理器有太多交互，而与</a:t>
            </a:r>
            <a:r>
              <a:rPr kumimoji="1" lang="en-US" altLang="zh-CN" sz="1400" dirty="0" smtClean="0"/>
              <a:t>worker</a:t>
            </a:r>
            <a:r>
              <a:rPr kumimoji="1" lang="zh-CN" altLang="en-US" sz="1400" dirty="0" smtClean="0"/>
              <a:t>间交互密切，因此</a:t>
            </a:r>
            <a:r>
              <a:rPr kumimoji="1" lang="en-US" altLang="zh-CN" sz="1400" dirty="0" smtClean="0"/>
              <a:t>Driver</a:t>
            </a:r>
            <a:r>
              <a:rPr kumimoji="1" lang="zh-CN" altLang="en-US" sz="1400" dirty="0" smtClean="0"/>
              <a:t>程序应该放在距离</a:t>
            </a:r>
            <a:r>
              <a:rPr kumimoji="1" lang="en-US" altLang="zh-CN" sz="1400" dirty="0" smtClean="0"/>
              <a:t>Worker</a:t>
            </a:r>
            <a:r>
              <a:rPr kumimoji="1" lang="zh-CN" altLang="en-US" sz="1400" dirty="0" smtClean="0"/>
              <a:t>节点较近的地方。</a:t>
            </a:r>
            <a:endParaRPr kumimoji="1" lang="zh-CN" altLang="en-US" sz="1400" dirty="0"/>
          </a:p>
        </p:txBody>
      </p:sp>
      <p:sp>
        <p:nvSpPr>
          <p:cNvPr id="107" name="文本框 106"/>
          <p:cNvSpPr txBox="1"/>
          <p:nvPr/>
        </p:nvSpPr>
        <p:spPr>
          <a:xfrm>
            <a:off x="5470085" y="4521496"/>
            <a:ext cx="2235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en-US" altLang="zh-CN" sz="1600" dirty="0">
                <a:solidFill>
                  <a:srgbClr val="FF0000"/>
                </a:solidFill>
              </a:rPr>
              <a:t>RDD</a:t>
            </a:r>
          </a:p>
          <a:p>
            <a:pPr marL="342900" indent="-342900">
              <a:buAutoNum type="arabicPeriod"/>
            </a:pPr>
            <a:r>
              <a:rPr kumimoji="1" lang="en-US" altLang="zh-CN" sz="1600" dirty="0" smtClean="0">
                <a:solidFill>
                  <a:srgbClr val="FF0000"/>
                </a:solidFill>
              </a:rPr>
              <a:t>DAG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Scheduler</a:t>
            </a:r>
          </a:p>
          <a:p>
            <a:pPr marL="342900" indent="-342900">
              <a:buAutoNum type="arabicPeriod"/>
            </a:pPr>
            <a:r>
              <a:rPr kumimoji="1" lang="en-US" altLang="zh-CN" sz="1600" dirty="0" smtClean="0">
                <a:solidFill>
                  <a:srgbClr val="FF0000"/>
                </a:solidFill>
              </a:rPr>
              <a:t>Task Scheduler</a:t>
            </a:r>
            <a:endParaRPr kumimoji="1" lang="zh-CN" altLang="en-US" sz="16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sz="16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CN" sz="1600" dirty="0" smtClean="0">
                <a:solidFill>
                  <a:srgbClr val="FF0000"/>
                </a:solidFill>
              </a:rPr>
              <a:t>Master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分配资源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详细的应用执行过程展示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" y="1607145"/>
            <a:ext cx="9121750" cy="52303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648" y="1283979"/>
            <a:ext cx="6645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http://blog.csdn.net/thomas0yang/article/details/</a:t>
            </a:r>
            <a:r>
              <a:rPr lang="zh-CN" altLang="en-US" dirty="0" smtClean="0">
                <a:hlinkClick r:id="rId3"/>
              </a:rPr>
              <a:t>50352261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55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结合源代码分析的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执行过程解读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" y="1847520"/>
            <a:ext cx="9070807" cy="4694829"/>
          </a:xfrm>
        </p:spPr>
      </p:pic>
      <p:sp>
        <p:nvSpPr>
          <p:cNvPr id="6" name="文本框 5"/>
          <p:cNvSpPr txBox="1"/>
          <p:nvPr/>
        </p:nvSpPr>
        <p:spPr>
          <a:xfrm>
            <a:off x="73193" y="1228485"/>
            <a:ext cx="5964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3"/>
              </a:rPr>
              <a:t>http://</a:t>
            </a:r>
            <a:r>
              <a:rPr kumimoji="1" lang="en-US" altLang="zh-CN" dirty="0" smtClean="0">
                <a:hlinkClick r:id="rId3"/>
              </a:rPr>
              <a:t>blog.csdn.net/u011007180/article/details/52388783</a:t>
            </a:r>
            <a:endParaRPr kumimoji="1" lang="zh-CN" altLang="en-US" dirty="0" smtClean="0"/>
          </a:p>
          <a:p>
            <a:r>
              <a:rPr kumimoji="1" lang="en-US" altLang="zh-CN" dirty="0">
                <a:hlinkClick r:id="rId4"/>
              </a:rPr>
              <a:t>http://blog.csdn.net/zero__</a:t>
            </a:r>
            <a:r>
              <a:rPr kumimoji="1" lang="en-US" altLang="zh-CN" dirty="0" smtClean="0">
                <a:hlinkClick r:id="rId4"/>
              </a:rPr>
              <a:t>007/article/details/53121003</a:t>
            </a:r>
            <a:r>
              <a:rPr kumimoji="1" lang="zh-CN" altLang="en-US" dirty="0" smtClean="0"/>
              <a:t>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/>
              <a:t>(6</a:t>
            </a:r>
            <a:r>
              <a:rPr kumimoji="1" lang="en-US" altLang="zh-CN" dirty="0" smtClean="0"/>
              <a:t>)——RDD(1)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Job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DAGScheduler</a:t>
            </a:r>
            <a:r>
              <a:rPr kumimoji="1" lang="zh-CN" altLang="en-US" dirty="0" smtClean="0"/>
              <a:t>的定义均依赖</a:t>
            </a:r>
            <a:r>
              <a:rPr kumimoji="1" lang="en-US" altLang="zh-CN" dirty="0" smtClean="0"/>
              <a:t>RDD</a:t>
            </a:r>
            <a:endParaRPr kumimoji="1" lang="zh-CN" altLang="en-US" dirty="0" smtClean="0"/>
          </a:p>
          <a:p>
            <a:r>
              <a:rPr lang="en-US" altLang="zh-CN" dirty="0"/>
              <a:t>Resilient Distributed Dataset</a:t>
            </a:r>
            <a:r>
              <a:rPr lang="zh-CN" altLang="en-US" dirty="0"/>
              <a:t> 弹性分布式数据集</a:t>
            </a:r>
          </a:p>
          <a:p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的核心数据结构</a:t>
            </a:r>
          </a:p>
          <a:p>
            <a:pPr lvl="1"/>
            <a:r>
              <a:rPr kumimoji="1" lang="zh-CN" altLang="en-US" dirty="0" smtClean="0"/>
              <a:t>是一个数据集，就像</a:t>
            </a:r>
            <a:r>
              <a:rPr kumimoji="1" lang="en-US" altLang="zh-CN" dirty="0" smtClean="0"/>
              <a:t>Array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List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等一样的数据结构</a:t>
            </a:r>
          </a:p>
          <a:p>
            <a:pPr lvl="1"/>
            <a:r>
              <a:rPr kumimoji="1" lang="zh-CN" altLang="en-US" dirty="0" smtClean="0"/>
              <a:t>内容是平铺的，可以顺序遍历，像</a:t>
            </a:r>
            <a:r>
              <a:rPr kumimoji="1" lang="en-US" altLang="zh-CN" dirty="0" smtClean="0"/>
              <a:t>Array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List</a:t>
            </a:r>
            <a:r>
              <a:rPr kumimoji="1" lang="zh-CN" altLang="en-US" dirty="0" smtClean="0"/>
              <a:t>一样</a:t>
            </a:r>
          </a:p>
          <a:p>
            <a:pPr lvl="1"/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是分布式存储的，支持并行计算</a:t>
            </a:r>
          </a:p>
          <a:p>
            <a:pPr lvl="1"/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的分布是弹性的，某些操作使不同的数据块重新汇聚和分布</a:t>
            </a:r>
          </a:p>
          <a:p>
            <a:pPr lvl="1"/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是只读的</a:t>
            </a:r>
          </a:p>
          <a:p>
            <a:pPr lvl="1"/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可以缓存在内存中</a:t>
            </a:r>
          </a:p>
          <a:p>
            <a:pPr lvl="1"/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可以通过重复计算获得（实现高可靠性）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9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 smtClean="0"/>
              <a:t>(6)——RDD(2)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定义：包含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个属性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分区列表：记录了数据块所在的分区位置；一个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对应的数据是切分为数据块存储在集群的不同节点上的</a:t>
            </a:r>
          </a:p>
          <a:p>
            <a:pPr lvl="2"/>
            <a:r>
              <a:rPr lang="en-US" altLang="zh-CN" dirty="0" smtClean="0">
                <a:solidFill>
                  <a:srgbClr val="00B050"/>
                </a:solidFill>
              </a:rPr>
              <a:t>@transient </a:t>
            </a:r>
            <a:r>
              <a:rPr lang="en-US" altLang="zh-CN" dirty="0" err="1" smtClean="0">
                <a:solidFill>
                  <a:srgbClr val="00B050"/>
                </a:solidFill>
              </a:rPr>
              <a:t>def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 err="1" smtClean="0">
                <a:solidFill>
                  <a:srgbClr val="00B050"/>
                </a:solidFill>
              </a:rPr>
              <a:t>getPartitions</a:t>
            </a:r>
            <a:r>
              <a:rPr lang="en-US" altLang="zh-CN" dirty="0" smtClean="0">
                <a:solidFill>
                  <a:srgbClr val="00B050"/>
                </a:solidFill>
              </a:rPr>
              <a:t>_ : </a:t>
            </a:r>
            <a:r>
              <a:rPr lang="en-US" altLang="zh-CN" dirty="0">
                <a:solidFill>
                  <a:srgbClr val="00B050"/>
                </a:solidFill>
              </a:rPr>
              <a:t>Array[Partition</a:t>
            </a:r>
            <a:r>
              <a:rPr lang="en-US" altLang="zh-CN" dirty="0" smtClean="0">
                <a:solidFill>
                  <a:srgbClr val="00B050"/>
                </a:solidFill>
              </a:rPr>
              <a:t>] = null</a:t>
            </a:r>
            <a:endParaRPr kumimoji="1" lang="zh-CN" altLang="en-US" dirty="0" smtClean="0">
              <a:solidFill>
                <a:srgbClr val="00B050"/>
              </a:solidFill>
            </a:endParaRPr>
          </a:p>
          <a:p>
            <a:pPr lvl="1"/>
            <a:r>
              <a:rPr kumimoji="1" lang="zh-CN" altLang="en-US" dirty="0" smtClean="0"/>
              <a:t>依赖列表：记录了当前这个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依赖于哪些其它的</a:t>
            </a:r>
            <a:r>
              <a:rPr kumimoji="1" lang="en-US" altLang="zh-CN" dirty="0" smtClean="0"/>
              <a:t>RDD</a:t>
            </a:r>
            <a:endParaRPr kumimoji="1" lang="zh-CN" altLang="en-US" dirty="0" smtClean="0"/>
          </a:p>
          <a:p>
            <a:pPr lvl="2"/>
            <a:r>
              <a:rPr kumimoji="1" lang="en-US" altLang="zh-CN" dirty="0">
                <a:solidFill>
                  <a:srgbClr val="00B050"/>
                </a:solidFill>
              </a:rPr>
              <a:t>p</a:t>
            </a:r>
            <a:r>
              <a:rPr kumimoji="1" lang="en-US" altLang="zh-CN" dirty="0" smtClean="0">
                <a:solidFill>
                  <a:srgbClr val="00B050"/>
                </a:solidFill>
              </a:rPr>
              <a:t>rivate </a:t>
            </a:r>
            <a:r>
              <a:rPr kumimoji="1" lang="en-US" altLang="zh-CN" dirty="0" err="1" smtClean="0">
                <a:solidFill>
                  <a:srgbClr val="00B050"/>
                </a:solidFill>
              </a:rPr>
              <a:t>var</a:t>
            </a:r>
            <a:r>
              <a:rPr kumimoji="1" lang="en-US" altLang="zh-CN" dirty="0" smtClean="0">
                <a:solidFill>
                  <a:srgbClr val="00B050"/>
                </a:solidFill>
              </a:rPr>
              <a:t> dependencies_ : </a:t>
            </a:r>
            <a:r>
              <a:rPr kumimoji="1" lang="en-US" altLang="zh-CN" dirty="0" err="1" smtClean="0">
                <a:solidFill>
                  <a:srgbClr val="00B050"/>
                </a:solidFill>
              </a:rPr>
              <a:t>Seq</a:t>
            </a:r>
            <a:r>
              <a:rPr kumimoji="1" lang="en-US" altLang="zh-CN" dirty="0" smtClean="0">
                <a:solidFill>
                  <a:srgbClr val="00B050"/>
                </a:solidFill>
              </a:rPr>
              <a:t>[Dependency[_]] = null</a:t>
            </a:r>
            <a:endParaRPr kumimoji="1" lang="zh-CN" altLang="en-US" dirty="0" smtClean="0">
              <a:solidFill>
                <a:srgbClr val="00B050"/>
              </a:solidFill>
            </a:endParaRPr>
          </a:p>
          <a:p>
            <a:pPr lvl="1"/>
            <a:r>
              <a:rPr kumimoji="1" lang="zh-CN" altLang="en-US" dirty="0" smtClean="0"/>
              <a:t>计算函数</a:t>
            </a:r>
            <a:r>
              <a:rPr kumimoji="1" lang="en-US" altLang="zh-CN" dirty="0" smtClean="0"/>
              <a:t>compute</a:t>
            </a:r>
            <a:r>
              <a:rPr kumimoji="1" lang="zh-CN" altLang="en-US" dirty="0" smtClean="0"/>
              <a:t>，用于计算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各个分区的值</a:t>
            </a:r>
            <a:endParaRPr kumimoji="1" lang="en-US" altLang="zh-CN" dirty="0" smtClean="0"/>
          </a:p>
          <a:p>
            <a:pPr lvl="2"/>
            <a:r>
              <a:rPr kumimoji="1" lang="en-US" altLang="zh-CN" dirty="0" err="1">
                <a:solidFill>
                  <a:srgbClr val="00B050"/>
                </a:solidFill>
              </a:rPr>
              <a:t>d</a:t>
            </a:r>
            <a:r>
              <a:rPr kumimoji="1" lang="en-US" altLang="zh-CN" dirty="0" err="1" smtClean="0">
                <a:solidFill>
                  <a:srgbClr val="00B050"/>
                </a:solidFill>
              </a:rPr>
              <a:t>ef</a:t>
            </a:r>
            <a:r>
              <a:rPr kumimoji="1" lang="en-US" altLang="zh-CN" dirty="0" smtClean="0">
                <a:solidFill>
                  <a:srgbClr val="00B050"/>
                </a:solidFill>
              </a:rPr>
              <a:t> compute(split: Partition, context: </a:t>
            </a:r>
            <a:r>
              <a:rPr kumimoji="1" lang="en-US" altLang="zh-CN" dirty="0" err="1" smtClean="0">
                <a:solidFill>
                  <a:srgbClr val="00B050"/>
                </a:solidFill>
              </a:rPr>
              <a:t>TaskContext</a:t>
            </a:r>
            <a:r>
              <a:rPr kumimoji="1" lang="en-US" altLang="zh-CN" dirty="0" smtClean="0">
                <a:solidFill>
                  <a:srgbClr val="00B050"/>
                </a:solidFill>
              </a:rPr>
              <a:t>): Iterator[T]</a:t>
            </a:r>
            <a:endParaRPr kumimoji="1" lang="en-US" altLang="zh-CN" dirty="0">
              <a:solidFill>
                <a:srgbClr val="00B050"/>
              </a:solidFill>
            </a:endParaRPr>
          </a:p>
          <a:p>
            <a:pPr lvl="1"/>
            <a:r>
              <a:rPr kumimoji="1" lang="zh-CN" altLang="en-US" dirty="0" smtClean="0"/>
              <a:t>可选：分区器，子类可以重新指定新的分区方式：</a:t>
            </a:r>
            <a:r>
              <a:rPr kumimoji="1" lang="en-US" altLang="zh-CN" dirty="0" smtClean="0"/>
              <a:t>Hash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Range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>
                <a:solidFill>
                  <a:srgbClr val="00B050"/>
                </a:solidFill>
              </a:rPr>
              <a:t>@transient </a:t>
            </a:r>
            <a:r>
              <a:rPr kumimoji="1" lang="en-US" altLang="zh-CN" dirty="0" err="1" smtClean="0">
                <a:solidFill>
                  <a:srgbClr val="00B050"/>
                </a:solidFill>
              </a:rPr>
              <a:t>val</a:t>
            </a:r>
            <a:r>
              <a:rPr kumimoji="1" lang="en-US" altLang="zh-CN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dirty="0" err="1" smtClean="0">
                <a:solidFill>
                  <a:srgbClr val="00B050"/>
                </a:solidFill>
              </a:rPr>
              <a:t>partitioner</a:t>
            </a:r>
            <a:r>
              <a:rPr kumimoji="1" lang="en-US" altLang="zh-CN" dirty="0" smtClean="0">
                <a:solidFill>
                  <a:srgbClr val="00B050"/>
                </a:solidFill>
              </a:rPr>
              <a:t>: Option[</a:t>
            </a:r>
            <a:r>
              <a:rPr kumimoji="1" lang="en-US" altLang="zh-CN" dirty="0" err="1" smtClean="0">
                <a:solidFill>
                  <a:srgbClr val="00B050"/>
                </a:solidFill>
              </a:rPr>
              <a:t>Partitioner</a:t>
            </a:r>
            <a:r>
              <a:rPr kumimoji="1" lang="en-US" altLang="zh-CN" dirty="0" smtClean="0">
                <a:solidFill>
                  <a:srgbClr val="00B050"/>
                </a:solidFill>
              </a:rPr>
              <a:t>] = None </a:t>
            </a:r>
            <a:endParaRPr kumimoji="1" lang="zh-CN" altLang="en-US" dirty="0" smtClean="0">
              <a:solidFill>
                <a:srgbClr val="00B050"/>
              </a:solidFill>
            </a:endParaRPr>
          </a:p>
          <a:p>
            <a:pPr lvl="1"/>
            <a:r>
              <a:rPr kumimoji="1" lang="zh-CN" altLang="en-US" dirty="0" smtClean="0"/>
              <a:t>可选：计算各分区时优先的位置列表</a:t>
            </a:r>
          </a:p>
          <a:p>
            <a:pPr lvl="2"/>
            <a:r>
              <a:rPr kumimoji="1" lang="zh-CN" altLang="en-US" dirty="0" smtClean="0"/>
              <a:t>例如从</a:t>
            </a:r>
            <a:r>
              <a:rPr kumimoji="1" lang="en-US" altLang="zh-CN" dirty="0" smtClean="0"/>
              <a:t>HDFS</a:t>
            </a:r>
            <a:r>
              <a:rPr kumimoji="1" lang="zh-CN" altLang="en-US" dirty="0" smtClean="0"/>
              <a:t>文件生成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时，</a:t>
            </a:r>
            <a:r>
              <a:rPr kumimoji="1" lang="en-US" altLang="zh-CN" dirty="0" smtClean="0"/>
              <a:t>HDFS</a:t>
            </a:r>
            <a:r>
              <a:rPr kumimoji="1" lang="zh-CN" altLang="en-US" dirty="0" smtClean="0"/>
              <a:t>文件所在位置就是对应生成的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分区所在位置的优先选择</a:t>
            </a:r>
          </a:p>
          <a:p>
            <a:pPr lvl="2"/>
            <a:r>
              <a:rPr kumimoji="1" lang="en-US" altLang="zh-CN" dirty="0">
                <a:solidFill>
                  <a:srgbClr val="00B050"/>
                </a:solidFill>
              </a:rPr>
              <a:t>p</a:t>
            </a:r>
            <a:r>
              <a:rPr kumimoji="1" lang="en-US" altLang="zh-CN" dirty="0" smtClean="0">
                <a:solidFill>
                  <a:srgbClr val="00B050"/>
                </a:solidFill>
              </a:rPr>
              <a:t>rotected </a:t>
            </a:r>
            <a:r>
              <a:rPr kumimoji="1" lang="en-US" altLang="zh-CN" dirty="0" err="1" smtClean="0">
                <a:solidFill>
                  <a:srgbClr val="00B050"/>
                </a:solidFill>
              </a:rPr>
              <a:t>def</a:t>
            </a:r>
            <a:r>
              <a:rPr kumimoji="1" lang="en-US" altLang="zh-CN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dirty="0" err="1" smtClean="0">
                <a:solidFill>
                  <a:srgbClr val="00B050"/>
                </a:solidFill>
              </a:rPr>
              <a:t>getPreferredLocations</a:t>
            </a:r>
            <a:r>
              <a:rPr kumimoji="1" lang="en-US" altLang="zh-CN" dirty="0" smtClean="0">
                <a:solidFill>
                  <a:srgbClr val="00B050"/>
                </a:solidFill>
              </a:rPr>
              <a:t>(split: </a:t>
            </a:r>
            <a:r>
              <a:rPr kumimoji="1" lang="en-US" altLang="zh-CN" dirty="0" err="1" smtClean="0">
                <a:solidFill>
                  <a:srgbClr val="00B050"/>
                </a:solidFill>
              </a:rPr>
              <a:t>Partitiion</a:t>
            </a:r>
            <a:r>
              <a:rPr kumimoji="1" lang="en-US" altLang="zh-CN" dirty="0" smtClean="0">
                <a:solidFill>
                  <a:srgbClr val="00B050"/>
                </a:solidFill>
              </a:rPr>
              <a:t>): </a:t>
            </a:r>
            <a:r>
              <a:rPr kumimoji="1" lang="en-US" altLang="zh-CN" dirty="0" err="1" smtClean="0">
                <a:solidFill>
                  <a:srgbClr val="00B050"/>
                </a:solidFill>
              </a:rPr>
              <a:t>Seq</a:t>
            </a:r>
            <a:r>
              <a:rPr kumimoji="1" lang="en-US" altLang="zh-CN" dirty="0" smtClean="0">
                <a:solidFill>
                  <a:srgbClr val="00B050"/>
                </a:solidFill>
              </a:rPr>
              <a:t>[String] =Nil</a:t>
            </a:r>
            <a:endParaRPr kumimoji="1" lang="zh-CN" altLang="en-US" dirty="0" smtClean="0">
              <a:solidFill>
                <a:srgbClr val="00B05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42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/>
              <a:t>(6</a:t>
            </a:r>
            <a:r>
              <a:rPr kumimoji="1" lang="en-US" altLang="zh-CN" dirty="0" smtClean="0"/>
              <a:t>)——RDD(3)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的种类：继承自基础的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类</a:t>
            </a:r>
          </a:p>
          <a:p>
            <a:pPr lvl="1"/>
            <a:r>
              <a:rPr kumimoji="1" lang="en-US" altLang="zh-CN" dirty="0" err="1" smtClean="0"/>
              <a:t>HadoopRDD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newAPIHadoopRDD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MapperedRDD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FlatMappedRDD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FilteredRDD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PairedRDD</a:t>
            </a:r>
            <a:endParaRPr kumimoji="1" lang="zh-CN" altLang="en-US" dirty="0" smtClean="0"/>
          </a:p>
          <a:p>
            <a:r>
              <a:rPr kumimoji="1" lang="zh-CN" altLang="en-US" dirty="0" smtClean="0"/>
              <a:t>从外部数据读入并初始化为</a:t>
            </a:r>
            <a:r>
              <a:rPr kumimoji="1" lang="en-US" altLang="zh-CN" dirty="0" smtClean="0"/>
              <a:t>RDD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文件系统：单个文件（</a:t>
            </a:r>
            <a:r>
              <a:rPr kumimoji="1" lang="en-US" altLang="zh-CN" dirty="0" err="1" smtClean="0"/>
              <a:t>textFile</a:t>
            </a:r>
            <a:r>
              <a:rPr kumimoji="1" lang="zh-CN" altLang="en-US" dirty="0" smtClean="0"/>
              <a:t>）、文件目录（</a:t>
            </a:r>
            <a:r>
              <a:rPr kumimoji="1" lang="en-US" altLang="zh-CN" dirty="0" err="1" smtClean="0"/>
              <a:t>wholeTextFiles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en-US" altLang="zh-CN" dirty="0" smtClean="0"/>
              <a:t>Hadoop </a:t>
            </a:r>
            <a:r>
              <a:rPr kumimoji="1" lang="en-US" altLang="zh-CN" dirty="0" err="1" smtClean="0"/>
              <a:t>Inputformat</a:t>
            </a:r>
            <a:r>
              <a:rPr kumimoji="1" lang="zh-CN" altLang="en-US" dirty="0" smtClean="0"/>
              <a:t>：不同的读取函数返回</a:t>
            </a:r>
            <a:r>
              <a:rPr kumimoji="1" lang="en-US" altLang="zh-CN" dirty="0" err="1" smtClean="0"/>
              <a:t>HadoopRDD</a:t>
            </a:r>
            <a:endParaRPr kumimoji="1" lang="zh-CN" altLang="en-US" dirty="0" smtClean="0"/>
          </a:p>
          <a:p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Driver</a:t>
            </a:r>
            <a:r>
              <a:rPr kumimoji="1" lang="zh-CN" altLang="en-US" dirty="0" smtClean="0"/>
              <a:t>数据集生成</a:t>
            </a:r>
            <a:r>
              <a:rPr kumimoji="1" lang="en-US" altLang="zh-CN" dirty="0" smtClean="0"/>
              <a:t>RDD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SparkContext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parallelized</a:t>
            </a:r>
            <a:r>
              <a:rPr kumimoji="1" lang="zh-CN" altLang="en-US" dirty="0" smtClean="0"/>
              <a:t>函数</a:t>
            </a:r>
          </a:p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的一些操作后产生新的</a:t>
            </a:r>
            <a:r>
              <a:rPr kumimoji="1" lang="en-US" altLang="zh-CN" dirty="0" smtClean="0"/>
              <a:t>RDD</a:t>
            </a:r>
            <a:endParaRPr kumimoji="1"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747657" y="4763589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从程序中已经存在的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数据对象生成</a:t>
            </a:r>
            <a:r>
              <a:rPr lang="en-US" altLang="zh-CN" dirty="0" smtClean="0">
                <a:solidFill>
                  <a:srgbClr val="FF0000"/>
                </a:solidFill>
              </a:rPr>
              <a:t>RDD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56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/>
              <a:t>(6</a:t>
            </a:r>
            <a:r>
              <a:rPr kumimoji="1" lang="en-US" altLang="zh-CN" dirty="0" smtClean="0"/>
              <a:t>)——RDD(4)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的操作</a:t>
            </a:r>
          </a:p>
          <a:p>
            <a:pPr lvl="1"/>
            <a:r>
              <a:rPr kumimoji="1" lang="en-US" altLang="zh-CN" dirty="0" smtClean="0"/>
              <a:t>Transformation</a:t>
            </a:r>
          </a:p>
          <a:p>
            <a:pPr lvl="2"/>
            <a:r>
              <a:rPr kumimoji="1" lang="zh-CN" altLang="en-US" dirty="0" smtClean="0"/>
              <a:t>接收一个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作为输入，返回一个新的</a:t>
            </a:r>
            <a:r>
              <a:rPr kumimoji="1" lang="en-US" altLang="zh-CN" dirty="0" smtClean="0"/>
              <a:t>RDD</a:t>
            </a:r>
            <a:endParaRPr kumimoji="1" lang="zh-CN" altLang="en-US" dirty="0" smtClean="0"/>
          </a:p>
          <a:p>
            <a:pPr lvl="2"/>
            <a:r>
              <a:rPr kumimoji="1" lang="zh-CN" altLang="en-US" dirty="0" smtClean="0"/>
              <a:t>但是并不会真实执行计算，只是定义生成的新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并且设置其与前一个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的依赖关系</a:t>
            </a:r>
          </a:p>
          <a:p>
            <a:pPr lvl="2"/>
            <a:r>
              <a:rPr kumimoji="1" lang="zh-CN" altLang="en-US" dirty="0" smtClean="0"/>
              <a:t>操作对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依赖关系的区分</a:t>
            </a:r>
          </a:p>
          <a:p>
            <a:pPr lvl="3"/>
            <a:r>
              <a:rPr kumimoji="1" lang="zh-CN" altLang="en-US" dirty="0" smtClean="0"/>
              <a:t>窄依赖：只依赖前一个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的确定的几个分区</a:t>
            </a:r>
          </a:p>
          <a:p>
            <a:pPr lvl="3"/>
            <a:r>
              <a:rPr kumimoji="1" lang="zh-CN" altLang="en-US" dirty="0" smtClean="0"/>
              <a:t>宽依赖：依赖前一个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的所有分区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Action</a:t>
            </a:r>
            <a:endParaRPr kumimoji="1" lang="zh-CN" altLang="en-US" dirty="0" smtClean="0"/>
          </a:p>
          <a:p>
            <a:pPr lvl="2"/>
            <a:r>
              <a:rPr kumimoji="1" lang="zh-CN" altLang="en-US" dirty="0" smtClean="0"/>
              <a:t>输入还是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，但是输出就不是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了</a:t>
            </a:r>
          </a:p>
          <a:p>
            <a:pPr lvl="2"/>
            <a:r>
              <a:rPr kumimoji="1" lang="zh-CN" altLang="en-US" dirty="0" smtClean="0"/>
              <a:t>调用了</a:t>
            </a:r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之后，整个从输入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到输出值的</a:t>
            </a:r>
            <a:r>
              <a:rPr kumimoji="1" lang="en-US" altLang="zh-CN" dirty="0" smtClean="0"/>
              <a:t>Transformation</a:t>
            </a:r>
            <a:r>
              <a:rPr kumimoji="1" lang="zh-CN" altLang="en-US" dirty="0" smtClean="0"/>
              <a:t>链条会被执行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4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简介</a:t>
            </a:r>
            <a:r>
              <a:rPr lang="en-US" altLang="zh-CN" dirty="0" smtClean="0"/>
              <a:t>(1)——</a:t>
            </a:r>
            <a:r>
              <a:rPr lang="zh-CN" altLang="en-US" dirty="0" smtClean="0"/>
              <a:t>概览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官网：</a:t>
            </a:r>
            <a:r>
              <a:rPr lang="en-US" altLang="zh-CN" b="1" dirty="0" smtClean="0"/>
              <a:t>http</a:t>
            </a:r>
            <a:r>
              <a:rPr lang="en-US" altLang="zh-CN" b="1" dirty="0"/>
              <a:t>://spark.apache.org/</a:t>
            </a:r>
          </a:p>
          <a:p>
            <a:pPr lvl="1"/>
            <a:r>
              <a:rPr lang="en-US" altLang="zh-CN" b="1" dirty="0" smtClean="0"/>
              <a:t>Apache </a:t>
            </a:r>
            <a:r>
              <a:rPr lang="en-US" altLang="zh-CN" b="1" dirty="0"/>
              <a:t>Spark™</a:t>
            </a:r>
            <a:r>
              <a:rPr lang="en-US" altLang="zh-CN" dirty="0"/>
              <a:t> is a fast and general engine for large-scale data processing</a:t>
            </a:r>
            <a:r>
              <a:rPr lang="en-US" altLang="zh-CN" dirty="0" smtClean="0"/>
              <a:t>.</a:t>
            </a:r>
          </a:p>
          <a:p>
            <a:pPr lvl="1"/>
            <a:r>
              <a:rPr lang="zh-CN" altLang="en-US" dirty="0" smtClean="0"/>
              <a:t>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基于内存的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计算比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快</a:t>
            </a:r>
            <a:r>
              <a:rPr lang="en-US" altLang="zh-CN" dirty="0" smtClean="0"/>
              <a:t>100x</a:t>
            </a:r>
            <a:r>
              <a:rPr lang="zh-CN" altLang="en-US" dirty="0" smtClean="0"/>
              <a:t>倍，基于硬盘的则快</a:t>
            </a:r>
            <a:r>
              <a:rPr lang="en-US" altLang="zh-CN" dirty="0" smtClean="0"/>
              <a:t>10x</a:t>
            </a:r>
            <a:r>
              <a:rPr lang="zh-CN" altLang="en-US" dirty="0" smtClean="0"/>
              <a:t>倍</a:t>
            </a:r>
            <a:endParaRPr lang="en-US" altLang="zh-CN" dirty="0" smtClean="0"/>
          </a:p>
          <a:p>
            <a:pPr lvl="1"/>
            <a:r>
              <a:rPr lang="zh-CN" altLang="en-US" dirty="0"/>
              <a:t>易</a:t>
            </a:r>
            <a:r>
              <a:rPr lang="zh-CN" altLang="en-US" dirty="0" smtClean="0"/>
              <a:t>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支持</a:t>
            </a:r>
            <a:r>
              <a:rPr lang="en-US" altLang="zh-CN" dirty="0" smtClean="0"/>
              <a:t>Scala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</a:t>
            </a:r>
            <a:r>
              <a:rPr lang="zh-CN" altLang="en-US" dirty="0" smtClean="0"/>
              <a:t>语言开发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Spark SQL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Spark Streaming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Spark </a:t>
            </a:r>
            <a:r>
              <a:rPr lang="en-US" altLang="zh-CN" dirty="0" err="1" smtClean="0"/>
              <a:t>GraphX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Spark </a:t>
            </a:r>
            <a:r>
              <a:rPr lang="en-US" altLang="zh-CN" dirty="0" err="1" smtClean="0"/>
              <a:t>MLlib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更加通用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适用于多种不同的集群管理框架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Standalone cluster mode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Apache </a:t>
            </a:r>
            <a:r>
              <a:rPr lang="en-US" altLang="zh-CN" dirty="0" err="1" smtClean="0"/>
              <a:t>Mesos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Hadoop YARN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in the Cloud</a:t>
            </a:r>
            <a:r>
              <a:rPr lang="zh-CN" altLang="en-US" dirty="0" smtClean="0"/>
              <a:t>（</a:t>
            </a:r>
            <a:r>
              <a:rPr lang="en-US" altLang="zh-CN" dirty="0" smtClean="0"/>
              <a:t>EC2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适用于多种不同的数据存储方式：数据读取接口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HDFS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MongoDB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Cassendra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6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/>
              <a:t>(6</a:t>
            </a:r>
            <a:r>
              <a:rPr kumimoji="1" lang="en-US" altLang="zh-CN" dirty="0" smtClean="0"/>
              <a:t>)——RDD(5)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Transformation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934749"/>
              </p:ext>
            </p:extLst>
          </p:nvPr>
        </p:nvGraphicFramePr>
        <p:xfrm>
          <a:off x="468314" y="1992911"/>
          <a:ext cx="8206854" cy="438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8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Transformation</a:t>
                      </a:r>
                      <a:r>
                        <a:rPr lang="zh-CN" altLang="en-US" dirty="0" smtClean="0"/>
                        <a:t>操作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map(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对源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中的每个元素调用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zh-CN" altLang="en-US" dirty="0" smtClean="0"/>
                        <a:t>，生产新的元素，这些元素构成新的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并返回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flatMap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与</a:t>
                      </a:r>
                      <a:r>
                        <a:rPr lang="en-US" altLang="zh-CN" dirty="0" smtClean="0"/>
                        <a:t>map</a:t>
                      </a:r>
                      <a:r>
                        <a:rPr lang="zh-CN" altLang="en-US" dirty="0" smtClean="0"/>
                        <a:t>类似，但是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zh-CN" altLang="en-US" dirty="0" smtClean="0"/>
                        <a:t>的返回是多个成员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filter(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对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成员进行过滤，成员调用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zh-CN" altLang="en-US" dirty="0" smtClean="0"/>
                        <a:t>返回</a:t>
                      </a:r>
                      <a:r>
                        <a:rPr lang="en-US" altLang="zh-CN" dirty="0" smtClean="0"/>
                        <a:t>True</a:t>
                      </a:r>
                      <a:r>
                        <a:rPr lang="zh-CN" altLang="en-US" dirty="0" smtClean="0"/>
                        <a:t>的才保留，保留的构成新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返回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mapPartitions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map</a:t>
                      </a:r>
                      <a:r>
                        <a:rPr lang="zh-CN" altLang="en-US" dirty="0" smtClean="0"/>
                        <a:t>类似，但是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zh-CN" altLang="en-US" dirty="0" smtClean="0"/>
                        <a:t>作用于整个分区，类型是</a:t>
                      </a:r>
                      <a:r>
                        <a:rPr lang="en-US" altLang="zh-CN" dirty="0" smtClean="0"/>
                        <a:t>Iterator&lt;T&gt; =&gt; Iterator&lt;T&gt;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mapPartitionsWithIndex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union(</a:t>
                      </a:r>
                      <a:r>
                        <a:rPr lang="en-US" altLang="zh-CN" dirty="0" err="1" smtClean="0"/>
                        <a:t>otherDataset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reduceByKey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en-US" altLang="zh-CN" dirty="0" smtClean="0"/>
                        <a:t>, [</a:t>
                      </a:r>
                      <a:r>
                        <a:rPr lang="en-US" altLang="zh-CN" dirty="0" err="1" smtClean="0"/>
                        <a:t>numTasks</a:t>
                      </a:r>
                      <a:r>
                        <a:rPr lang="en-US" altLang="zh-CN" dirty="0" smtClean="0"/>
                        <a:t>])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对</a:t>
                      </a:r>
                      <a:r>
                        <a:rPr lang="en-US" altLang="zh-CN" dirty="0" smtClean="0"/>
                        <a:t>&lt;key, value&gt;</a:t>
                      </a:r>
                      <a:r>
                        <a:rPr lang="zh-CN" altLang="en-US" dirty="0" smtClean="0"/>
                        <a:t>结构的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聚合，相同</a:t>
                      </a:r>
                      <a:r>
                        <a:rPr lang="en-US" altLang="zh-CN" dirty="0" smtClean="0"/>
                        <a:t>key</a:t>
                      </a:r>
                      <a:r>
                        <a:rPr lang="zh-CN" altLang="en-US" dirty="0" smtClean="0"/>
                        <a:t>的</a:t>
                      </a:r>
                      <a:r>
                        <a:rPr lang="en-US" altLang="zh-CN" dirty="0" smtClean="0"/>
                        <a:t>value</a:t>
                      </a:r>
                      <a:r>
                        <a:rPr lang="zh-CN" altLang="en-US" dirty="0" smtClean="0"/>
                        <a:t>调用</a:t>
                      </a:r>
                      <a:r>
                        <a:rPr lang="en-US" altLang="zh-CN" dirty="0" smtClean="0"/>
                        <a:t>reduce, 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zh-CN" altLang="en-US" dirty="0" smtClean="0"/>
                        <a:t>是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v,v</a:t>
                      </a:r>
                      <a:r>
                        <a:rPr lang="en-US" altLang="zh-CN" dirty="0" smtClean="0"/>
                        <a:t>)=&gt;v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join</a:t>
                      </a:r>
                      <a:r>
                        <a:rPr lang="en-US" altLang="zh-CN" baseline="0" dirty="0" smtClean="0"/>
                        <a:t>(</a:t>
                      </a:r>
                      <a:r>
                        <a:rPr lang="en-US" altLang="zh-CN" baseline="0" dirty="0" err="1" smtClean="0"/>
                        <a:t>otherDataset</a:t>
                      </a:r>
                      <a:r>
                        <a:rPr lang="en-US" altLang="zh-CN" baseline="0" dirty="0" smtClean="0"/>
                        <a:t>, [</a:t>
                      </a:r>
                      <a:r>
                        <a:rPr lang="en-US" altLang="zh-CN" baseline="0" dirty="0" err="1" smtClean="0"/>
                        <a:t>numTasks</a:t>
                      </a:r>
                      <a:r>
                        <a:rPr lang="en-US" altLang="zh-CN" baseline="0" dirty="0" smtClean="0"/>
                        <a:t>])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altLang="zh-CN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5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/>
              <a:t>(6</a:t>
            </a:r>
            <a:r>
              <a:rPr kumimoji="1" lang="en-US" altLang="zh-CN" dirty="0" smtClean="0"/>
              <a:t>)——RDD(6)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Transformation</a:t>
            </a:r>
            <a:r>
              <a:rPr kumimoji="1" lang="zh-CN" altLang="en-US" dirty="0" smtClean="0"/>
              <a:t>操作对应的依赖关系（例举）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99" y="1938879"/>
            <a:ext cx="6353243" cy="40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/>
              <a:t>(6</a:t>
            </a:r>
            <a:r>
              <a:rPr kumimoji="1" lang="en-US" altLang="zh-CN" dirty="0" smtClean="0"/>
              <a:t>)——RDD(5)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Action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100667"/>
              </p:ext>
            </p:extLst>
          </p:nvPr>
        </p:nvGraphicFramePr>
        <p:xfrm>
          <a:off x="468314" y="1992911"/>
          <a:ext cx="8206854" cy="438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8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Action</a:t>
                      </a:r>
                      <a:r>
                        <a:rPr lang="zh-CN" altLang="en-US" smtClean="0"/>
                        <a:t>操作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reduce(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对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成员使用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zh-CN" altLang="en-US" dirty="0" smtClean="0"/>
                        <a:t>进行</a:t>
                      </a:r>
                      <a:r>
                        <a:rPr lang="en-US" altLang="zh-CN" dirty="0" smtClean="0"/>
                        <a:t>reduce</a:t>
                      </a:r>
                      <a:r>
                        <a:rPr lang="zh-CN" altLang="en-US" dirty="0" smtClean="0"/>
                        <a:t>操作，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zh-CN" altLang="en-US" dirty="0" smtClean="0"/>
                        <a:t>接收两个值只返回一个值；</a:t>
                      </a:r>
                      <a:r>
                        <a:rPr lang="en-US" altLang="zh-CN" dirty="0" smtClean="0"/>
                        <a:t>reduce</a:t>
                      </a:r>
                      <a:r>
                        <a:rPr lang="zh-CN" altLang="en-US" dirty="0" smtClean="0"/>
                        <a:t>只有一个返回值。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zh-CN" altLang="en-US" dirty="0" smtClean="0"/>
                        <a:t>会并发执行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collect()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将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读取到</a:t>
                      </a:r>
                      <a:r>
                        <a:rPr lang="en-US" altLang="zh-CN" dirty="0" smtClean="0"/>
                        <a:t>Driver</a:t>
                      </a:r>
                      <a:r>
                        <a:rPr lang="zh-CN" altLang="en-US" dirty="0" smtClean="0"/>
                        <a:t>程序里面，类型是</a:t>
                      </a:r>
                      <a:r>
                        <a:rPr lang="en-US" altLang="zh-CN" dirty="0" smtClean="0"/>
                        <a:t>Array</a:t>
                      </a:r>
                      <a:r>
                        <a:rPr lang="zh-CN" altLang="en-US" dirty="0" smtClean="0"/>
                        <a:t>，要求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不能太大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count()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返回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成员数量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first()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返回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第一个成员，等价于</a:t>
                      </a:r>
                      <a:r>
                        <a:rPr lang="en-US" altLang="zh-CN" dirty="0" smtClean="0"/>
                        <a:t>take(1)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take(n)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saveAsTextFile</a:t>
                      </a:r>
                      <a:r>
                        <a:rPr lang="en-US" altLang="zh-CN" dirty="0" smtClean="0"/>
                        <a:t>(path)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把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转换成文本内容并保存到指定的</a:t>
                      </a:r>
                      <a:r>
                        <a:rPr lang="en-US" altLang="zh-CN" dirty="0" smtClean="0"/>
                        <a:t>path</a:t>
                      </a:r>
                      <a:r>
                        <a:rPr lang="zh-CN" altLang="en-US" dirty="0" smtClean="0"/>
                        <a:t>路径下，可能有多个文件；</a:t>
                      </a:r>
                      <a:r>
                        <a:rPr lang="en-US" altLang="zh-CN" dirty="0" smtClean="0"/>
                        <a:t>path</a:t>
                      </a:r>
                      <a:r>
                        <a:rPr lang="zh-CN" altLang="en-US" dirty="0" smtClean="0"/>
                        <a:t>可以是本地文件系统路径，也可以是</a:t>
                      </a:r>
                      <a:r>
                        <a:rPr lang="en-US" altLang="zh-CN" dirty="0" smtClean="0"/>
                        <a:t>HDFS</a:t>
                      </a:r>
                      <a:r>
                        <a:rPr lang="zh-CN" altLang="en-US" dirty="0" smtClean="0"/>
                        <a:t>路径，转换方法是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成员的</a:t>
                      </a:r>
                      <a:r>
                        <a:rPr lang="en-US" altLang="zh-CN" dirty="0" err="1" smtClean="0"/>
                        <a:t>toString</a:t>
                      </a:r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saveAsSequenceFile</a:t>
                      </a:r>
                      <a:r>
                        <a:rPr lang="en-US" altLang="zh-CN" dirty="0" smtClean="0"/>
                        <a:t>(path)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altLang="zh-CN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7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foreach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对</a:t>
                      </a:r>
                      <a:r>
                        <a:rPr lang="en-US" altLang="zh-CN" dirty="0" smtClean="0"/>
                        <a:t>RDD</a:t>
                      </a:r>
                      <a:r>
                        <a:rPr lang="zh-CN" altLang="en-US" dirty="0" smtClean="0"/>
                        <a:t>的每个成员执行</a:t>
                      </a:r>
                      <a:r>
                        <a:rPr lang="en-US" altLang="zh-CN" dirty="0" err="1" smtClean="0"/>
                        <a:t>func</a:t>
                      </a:r>
                      <a:r>
                        <a:rPr lang="zh-CN" altLang="en-US" dirty="0" smtClean="0"/>
                        <a:t>方法，没有返回值</a:t>
                      </a:r>
                      <a:endParaRPr lang="en-US" altLang="zh-CN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46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Spark Map-Reduce 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object </a:t>
            </a:r>
            <a:r>
              <a:rPr kumimoji="1" lang="en-US" altLang="zh-CN" dirty="0" err="1" smtClean="0"/>
              <a:t>MyFunctions</a:t>
            </a:r>
            <a:r>
              <a:rPr kumimoji="1" lang="en-US" altLang="zh-CN" dirty="0" smtClean="0"/>
              <a:t>{</a:t>
            </a:r>
          </a:p>
          <a:p>
            <a:pPr marL="0" indent="0">
              <a:buNone/>
            </a:pPr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def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lineSplit</a:t>
            </a:r>
            <a:r>
              <a:rPr kumimoji="1" lang="en-US" altLang="zh-CN" dirty="0" smtClean="0"/>
              <a:t>(line: String) : Array[String] = {</a:t>
            </a:r>
          </a:p>
          <a:p>
            <a:pPr marL="0" indent="0">
              <a:buNone/>
            </a:pPr>
            <a:r>
              <a:rPr kumimoji="1" lang="en-US" altLang="zh-CN" dirty="0" smtClean="0"/>
              <a:t>		</a:t>
            </a:r>
            <a:r>
              <a:rPr kumimoji="1" lang="en-US" altLang="zh-CN" dirty="0" err="1" smtClean="0"/>
              <a:t>line.split</a:t>
            </a:r>
            <a:r>
              <a:rPr kumimoji="1" lang="en-US" altLang="zh-CN" dirty="0" smtClean="0"/>
              <a:t>(“ ”)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	}</a:t>
            </a:r>
          </a:p>
          <a:p>
            <a:pPr marL="0" indent="0">
              <a:buNone/>
            </a:pPr>
            <a:r>
              <a:rPr kumimoji="1" lang="en-US" altLang="zh-CN" dirty="0" smtClean="0"/>
              <a:t>}</a:t>
            </a:r>
          </a:p>
          <a:p>
            <a:pPr marL="0" indent="0">
              <a:buNone/>
            </a:pPr>
            <a:r>
              <a:rPr kumimoji="1" lang="en-US" altLang="zh-CN" dirty="0" err="1" smtClean="0"/>
              <a:t>val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textFile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sc.textFile</a:t>
            </a:r>
            <a:r>
              <a:rPr kumimoji="1" lang="en-US" altLang="zh-CN" dirty="0" smtClean="0"/>
              <a:t>(“</a:t>
            </a:r>
            <a:r>
              <a:rPr kumimoji="1" lang="en-US" altLang="zh-CN" dirty="0" err="1" smtClean="0"/>
              <a:t>README.md</a:t>
            </a:r>
            <a:r>
              <a:rPr kumimoji="1" lang="en-US" altLang="zh-CN" dirty="0" smtClean="0"/>
              <a:t>”)</a:t>
            </a:r>
          </a:p>
          <a:p>
            <a:pPr marL="0" indent="0">
              <a:buNone/>
            </a:pPr>
            <a:r>
              <a:rPr kumimoji="1" lang="en-US" altLang="zh-CN" dirty="0" err="1" smtClean="0"/>
              <a:t>val</a:t>
            </a:r>
            <a:r>
              <a:rPr kumimoji="1" lang="en-US" altLang="zh-CN" dirty="0" smtClean="0"/>
              <a:t> words = </a:t>
            </a:r>
            <a:r>
              <a:rPr kumimoji="1" lang="en-US" altLang="zh-CN" dirty="0" err="1" smtClean="0"/>
              <a:t>textFile.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flatMap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MyFunctions.lineSplit</a:t>
            </a:r>
            <a:r>
              <a:rPr kumimoji="1" lang="en-US" altLang="zh-CN" dirty="0" smtClean="0"/>
              <a:t>)    #</a:t>
            </a:r>
            <a:r>
              <a:rPr kumimoji="1" lang="zh-CN" altLang="en-US" dirty="0"/>
              <a:t>先</a:t>
            </a:r>
            <a:r>
              <a:rPr kumimoji="1" lang="en-US" altLang="zh-CN" dirty="0" err="1"/>
              <a:t>func</a:t>
            </a:r>
            <a:r>
              <a:rPr kumimoji="1" lang="zh-CN" altLang="en-US" dirty="0"/>
              <a:t>再</a:t>
            </a:r>
            <a:r>
              <a:rPr kumimoji="1" lang="en-US" altLang="zh-CN" dirty="0"/>
              <a:t>map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err="1"/>
              <a:t>v</a:t>
            </a:r>
            <a:r>
              <a:rPr kumimoji="1" lang="en-US" altLang="zh-CN" dirty="0" err="1" smtClean="0"/>
              <a:t>al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wordPairs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words.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map</a:t>
            </a:r>
            <a:r>
              <a:rPr kumimoji="1" lang="en-US" altLang="zh-CN" dirty="0" smtClean="0"/>
              <a:t>(word =&gt; (word, 1))          #</a:t>
            </a:r>
            <a:r>
              <a:rPr kumimoji="1" lang="zh-CN" altLang="en-US" dirty="0" smtClean="0"/>
              <a:t>先</a:t>
            </a:r>
            <a:r>
              <a:rPr kumimoji="1" lang="en-US" altLang="zh-CN" dirty="0" err="1" smtClean="0"/>
              <a:t>func</a:t>
            </a:r>
            <a:r>
              <a:rPr kumimoji="1" lang="zh-CN" altLang="en-US" dirty="0" smtClean="0"/>
              <a:t>再</a:t>
            </a:r>
            <a:r>
              <a:rPr kumimoji="1" lang="en-US" altLang="zh-CN" dirty="0" smtClean="0"/>
              <a:t>map</a:t>
            </a:r>
          </a:p>
          <a:p>
            <a:pPr marL="0" indent="0">
              <a:buNone/>
            </a:pPr>
            <a:r>
              <a:rPr kumimoji="1" lang="en-US" altLang="zh-CN" dirty="0" err="1" smtClean="0"/>
              <a:t>val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wordCounts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wordPairs.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reduceByKey</a:t>
            </a:r>
            <a:r>
              <a:rPr kumimoji="1" lang="en-US" altLang="zh-CN" dirty="0" smtClean="0"/>
              <a:t>((a, b) =&gt; a + b)</a:t>
            </a:r>
          </a:p>
          <a:p>
            <a:pPr marL="0" indent="0">
              <a:buNone/>
            </a:pPr>
            <a:r>
              <a:rPr kumimoji="1" lang="en-US" altLang="zh-CN" dirty="0" err="1" smtClean="0"/>
              <a:t>wordCounts.collect</a:t>
            </a:r>
            <a:r>
              <a:rPr kumimoji="1" lang="en-US" altLang="zh-CN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149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 smtClean="0"/>
              <a:t>(7)——</a:t>
            </a:r>
            <a:r>
              <a:rPr kumimoji="1" lang="en-US" altLang="zh-CN" dirty="0"/>
              <a:t>DAG </a:t>
            </a:r>
            <a:r>
              <a:rPr kumimoji="1" lang="en-US" altLang="zh-CN" dirty="0" smtClean="0"/>
              <a:t>Scheduler(1)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把一个</a:t>
            </a:r>
            <a:r>
              <a:rPr lang="en-US" altLang="zh-CN" dirty="0" smtClean="0"/>
              <a:t>Spark Job</a:t>
            </a:r>
            <a:r>
              <a:rPr lang="zh-CN" altLang="en-US" dirty="0" smtClean="0"/>
              <a:t>转换</a:t>
            </a:r>
            <a:r>
              <a:rPr lang="zh-CN" altLang="en-US" dirty="0"/>
              <a:t>成</a:t>
            </a:r>
            <a:r>
              <a:rPr lang="en-US" altLang="zh-CN" dirty="0"/>
              <a:t>Stage</a:t>
            </a:r>
            <a:r>
              <a:rPr lang="zh-CN" altLang="en-US" dirty="0"/>
              <a:t>的</a:t>
            </a:r>
            <a:r>
              <a:rPr lang="en-US" altLang="zh-CN" dirty="0"/>
              <a:t>DAG</a:t>
            </a:r>
            <a:r>
              <a:rPr lang="zh-CN" altLang="en-US" dirty="0"/>
              <a:t>（</a:t>
            </a:r>
            <a:r>
              <a:rPr lang="en-US" altLang="zh-CN" dirty="0"/>
              <a:t>Directed Acyclic Graph</a:t>
            </a:r>
            <a:r>
              <a:rPr lang="zh-CN" altLang="en-US" dirty="0"/>
              <a:t>有向无环图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/>
              <a:t>RDD</a:t>
            </a:r>
            <a:r>
              <a:rPr lang="zh-CN" altLang="en-US" dirty="0"/>
              <a:t>和</a:t>
            </a:r>
            <a:r>
              <a:rPr lang="en-US" altLang="zh-CN" dirty="0"/>
              <a:t>Stage</a:t>
            </a:r>
            <a:r>
              <a:rPr lang="zh-CN" altLang="en-US" dirty="0"/>
              <a:t>之间的关系找出开销最小的调度方法，然后把</a:t>
            </a:r>
            <a:r>
              <a:rPr lang="en-US" altLang="zh-CN" dirty="0"/>
              <a:t>Stage</a:t>
            </a:r>
            <a:r>
              <a:rPr lang="zh-CN" altLang="en-US" dirty="0"/>
              <a:t>以</a:t>
            </a:r>
            <a:r>
              <a:rPr lang="en-US" altLang="zh-CN" dirty="0" err="1"/>
              <a:t>TaskSet</a:t>
            </a:r>
            <a:r>
              <a:rPr lang="zh-CN" altLang="en-US" dirty="0"/>
              <a:t>的形式提交给</a:t>
            </a:r>
            <a:r>
              <a:rPr lang="en-US" altLang="zh-CN" dirty="0" err="1"/>
              <a:t>TaskScheduler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250811" y="3181184"/>
            <a:ext cx="4247703" cy="3515942"/>
            <a:chOff x="4815774" y="3112945"/>
            <a:chExt cx="4247703" cy="3515942"/>
          </a:xfrm>
        </p:grpSpPr>
        <p:grpSp>
          <p:nvGrpSpPr>
            <p:cNvPr id="5" name="组 4"/>
            <p:cNvGrpSpPr/>
            <p:nvPr/>
          </p:nvGrpSpPr>
          <p:grpSpPr>
            <a:xfrm>
              <a:off x="4815774" y="3112945"/>
              <a:ext cx="1843790" cy="3515942"/>
              <a:chOff x="5516380" y="3184662"/>
              <a:chExt cx="1843790" cy="3515942"/>
            </a:xfrm>
          </p:grpSpPr>
          <p:sp>
            <p:nvSpPr>
              <p:cNvPr id="28" name="圆角矩形 27"/>
              <p:cNvSpPr/>
              <p:nvPr/>
            </p:nvSpPr>
            <p:spPr bwMode="auto">
              <a:xfrm>
                <a:off x="5516380" y="3184662"/>
                <a:ext cx="1843790" cy="3515942"/>
              </a:xfrm>
              <a:prstGeom prst="roundRect">
                <a:avLst>
                  <a:gd name="adj" fmla="val 3181"/>
                </a:avLst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 bwMode="auto">
              <a:xfrm>
                <a:off x="5795168" y="3702569"/>
                <a:ext cx="1289154" cy="72599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 bwMode="auto">
              <a:xfrm>
                <a:off x="5793698" y="4781487"/>
                <a:ext cx="1289154" cy="749883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 bwMode="auto">
              <a:xfrm>
                <a:off x="5793698" y="5809077"/>
                <a:ext cx="1289154" cy="696653"/>
              </a:xfrm>
              <a:prstGeom prst="roundRect">
                <a:avLst/>
              </a:prstGeom>
              <a:solidFill>
                <a:srgbClr val="0070C0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cxnSp>
            <p:nvCxnSpPr>
              <p:cNvPr id="32" name="直线连接符 31"/>
              <p:cNvCxnSpPr>
                <a:stCxn id="8" idx="1"/>
                <a:endCxn id="8" idx="3"/>
              </p:cNvCxnSpPr>
              <p:nvPr/>
            </p:nvCxnSpPr>
            <p:spPr bwMode="auto">
              <a:xfrm>
                <a:off x="5795168" y="4065567"/>
                <a:ext cx="1289154" cy="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线连接符 32"/>
              <p:cNvCxnSpPr>
                <a:stCxn id="9" idx="1"/>
                <a:endCxn id="9" idx="3"/>
              </p:cNvCxnSpPr>
              <p:nvPr/>
            </p:nvCxnSpPr>
            <p:spPr bwMode="auto">
              <a:xfrm>
                <a:off x="5793698" y="5156429"/>
                <a:ext cx="1289154" cy="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线连接符 33"/>
              <p:cNvCxnSpPr>
                <a:stCxn id="10" idx="1"/>
                <a:endCxn id="10" idx="3"/>
              </p:cNvCxnSpPr>
              <p:nvPr/>
            </p:nvCxnSpPr>
            <p:spPr bwMode="auto">
              <a:xfrm>
                <a:off x="5793698" y="6157404"/>
                <a:ext cx="1289154" cy="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文本框 34"/>
              <p:cNvSpPr txBox="1"/>
              <p:nvPr/>
            </p:nvSpPr>
            <p:spPr>
              <a:xfrm>
                <a:off x="5897720" y="3735217"/>
                <a:ext cx="10807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smtClean="0"/>
                  <a:t>RDD Objects</a:t>
                </a:r>
                <a:endParaRPr kumimoji="1" lang="zh-CN" altLang="en-US" sz="1200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951510" y="4120787"/>
                <a:ext cx="9797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 smtClean="0"/>
                  <a:t>构建</a:t>
                </a:r>
                <a:r>
                  <a:rPr kumimoji="1" lang="en-US" altLang="zh-CN" sz="1200" dirty="0" smtClean="0"/>
                  <a:t>DAG</a:t>
                </a:r>
                <a:r>
                  <a:rPr kumimoji="1" lang="zh-CN" altLang="en-US" sz="1200" dirty="0" smtClean="0"/>
                  <a:t>图</a:t>
                </a:r>
                <a:endParaRPr kumimoji="1" lang="zh-CN" altLang="en-US" sz="12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5819117" y="4830424"/>
                <a:ext cx="12506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 smtClean="0"/>
                  <a:t>DAG</a:t>
                </a:r>
                <a:r>
                  <a:rPr kumimoji="1" lang="zh-CN" altLang="en-US" sz="1200" dirty="0"/>
                  <a:t> </a:t>
                </a:r>
                <a:r>
                  <a:rPr kumimoji="1" lang="en-US" altLang="zh-CN" sz="1200" dirty="0" smtClean="0"/>
                  <a:t>Scheduler</a:t>
                </a:r>
                <a:endParaRPr kumimoji="1" lang="zh-CN" altLang="en-US" sz="1200" dirty="0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5832413" y="5199785"/>
                <a:ext cx="1226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 smtClean="0"/>
                  <a:t>DAG</a:t>
                </a:r>
                <a:r>
                  <a:rPr kumimoji="1" lang="zh-CN" altLang="en-US" sz="1200" dirty="0" smtClean="0"/>
                  <a:t>划分</a:t>
                </a:r>
                <a:r>
                  <a:rPr kumimoji="1" lang="en-US" altLang="zh-CN" sz="1200" dirty="0" smtClean="0"/>
                  <a:t>Stage</a:t>
                </a:r>
                <a:endParaRPr kumimoji="1" lang="zh-CN" altLang="en-US" sz="1200" dirty="0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5819117" y="5846855"/>
                <a:ext cx="12337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 smtClean="0"/>
                  <a:t>Task</a:t>
                </a:r>
                <a:r>
                  <a:rPr kumimoji="1" lang="zh-CN" altLang="en-US" sz="1200" dirty="0" smtClean="0"/>
                  <a:t> </a:t>
                </a:r>
                <a:r>
                  <a:rPr kumimoji="1" lang="en-US" altLang="zh-CN" sz="1200" dirty="0" smtClean="0"/>
                  <a:t>Scheduler</a:t>
                </a:r>
                <a:endParaRPr kumimoji="1" lang="zh-CN" altLang="en-US" sz="1200" dirty="0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810732" y="6197953"/>
                <a:ext cx="12706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 smtClean="0"/>
                  <a:t>分派和监控</a:t>
                </a:r>
                <a:r>
                  <a:rPr kumimoji="1" lang="en-US" altLang="zh-CN" sz="1200" dirty="0" smtClean="0"/>
                  <a:t>Task</a:t>
                </a:r>
                <a:endParaRPr kumimoji="1" lang="zh-CN" altLang="en-US" sz="1200" dirty="0"/>
              </a:p>
            </p:txBody>
          </p:sp>
          <p:sp>
            <p:nvSpPr>
              <p:cNvPr id="41" name="同侧圆角矩形 40"/>
              <p:cNvSpPr/>
              <p:nvPr/>
            </p:nvSpPr>
            <p:spPr bwMode="auto">
              <a:xfrm>
                <a:off x="5516380" y="3192372"/>
                <a:ext cx="1843790" cy="268941"/>
              </a:xfrm>
              <a:prstGeom prst="round2Same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itchFamily="18" charset="0"/>
                    <a:ea typeface="宋体" pitchFamily="2" charset="-122"/>
                  </a:rPr>
                  <a:t>SparkContext</a:t>
                </a:r>
                <a:endParaRPr kumimoji="0" lang="zh-CN" altLang="en-US" sz="1400" b="0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cxnSp>
            <p:nvCxnSpPr>
              <p:cNvPr id="42" name="直线箭头连接符 41"/>
              <p:cNvCxnSpPr>
                <a:stCxn id="8" idx="2"/>
                <a:endCxn id="9" idx="0"/>
              </p:cNvCxnSpPr>
              <p:nvPr/>
            </p:nvCxnSpPr>
            <p:spPr bwMode="auto">
              <a:xfrm flipH="1">
                <a:off x="6438275" y="4428564"/>
                <a:ext cx="1470" cy="352923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直线箭头连接符 42"/>
              <p:cNvCxnSpPr>
                <a:stCxn id="9" idx="2"/>
                <a:endCxn id="10" idx="0"/>
              </p:cNvCxnSpPr>
              <p:nvPr/>
            </p:nvCxnSpPr>
            <p:spPr bwMode="auto">
              <a:xfrm>
                <a:off x="6438275" y="5531370"/>
                <a:ext cx="0" cy="277707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4" name="文本框 43"/>
              <p:cNvSpPr txBox="1"/>
              <p:nvPr/>
            </p:nvSpPr>
            <p:spPr>
              <a:xfrm>
                <a:off x="5854310" y="4474712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 smtClean="0"/>
                  <a:t>DAG</a:t>
                </a:r>
                <a:r>
                  <a:rPr kumimoji="1" lang="zh-CN" altLang="en-US" sz="1100" dirty="0" smtClean="0"/>
                  <a:t>图</a:t>
                </a:r>
                <a:endParaRPr kumimoji="1" lang="zh-CN" altLang="en-US" sz="1100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793698" y="5561079"/>
                <a:ext cx="7024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 err="1" smtClean="0"/>
                  <a:t>TaskSet</a:t>
                </a:r>
                <a:endParaRPr kumimoji="1" lang="zh-CN" altLang="en-US" sz="1100" dirty="0"/>
              </a:p>
            </p:txBody>
          </p:sp>
        </p:grpSp>
        <p:sp>
          <p:nvSpPr>
            <p:cNvPr id="6" name="圆角矩形 5"/>
            <p:cNvSpPr/>
            <p:nvPr/>
          </p:nvSpPr>
          <p:spPr bwMode="auto">
            <a:xfrm>
              <a:off x="6895585" y="3112945"/>
              <a:ext cx="2004410" cy="3515942"/>
            </a:xfrm>
            <a:prstGeom prst="roundRect">
              <a:avLst>
                <a:gd name="adj" fmla="val 3181"/>
              </a:avLst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7272988" y="3729318"/>
              <a:ext cx="1289154" cy="6275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 bwMode="auto">
            <a:xfrm>
              <a:off x="6996825" y="5757208"/>
              <a:ext cx="1805084" cy="65887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9" name="直线连接符 8"/>
            <p:cNvCxnSpPr>
              <a:stCxn id="35" idx="1"/>
              <a:endCxn id="35" idx="3"/>
            </p:cNvCxnSpPr>
            <p:nvPr/>
          </p:nvCxnSpPr>
          <p:spPr bwMode="auto">
            <a:xfrm>
              <a:off x="7272988" y="4043083"/>
              <a:ext cx="1289154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线连接符 9"/>
            <p:cNvCxnSpPr>
              <a:stCxn id="37" idx="1"/>
              <a:endCxn id="37" idx="3"/>
            </p:cNvCxnSpPr>
            <p:nvPr/>
          </p:nvCxnSpPr>
          <p:spPr bwMode="auto">
            <a:xfrm>
              <a:off x="6996825" y="6086646"/>
              <a:ext cx="1805084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文本框 10"/>
            <p:cNvSpPr txBox="1"/>
            <p:nvPr/>
          </p:nvSpPr>
          <p:spPr>
            <a:xfrm>
              <a:off x="7572763" y="3762115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smtClean="0"/>
                <a:t>Master</a:t>
              </a:r>
              <a:endParaRPr kumimoji="1" lang="zh-CN" altLang="en-US" sz="12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94855" y="404907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smtClean="0"/>
                <a:t>分配并监控资源</a:t>
              </a:r>
              <a:endParaRPr kumimoji="1" lang="zh-CN" altLang="en-US" sz="12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28373" y="5757208"/>
              <a:ext cx="754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 smtClean="0"/>
                <a:t>Workers</a:t>
              </a:r>
              <a:endParaRPr kumimoji="1" lang="zh-CN" altLang="en-US" sz="12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094005" y="6116011"/>
              <a:ext cx="17079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smtClean="0"/>
                <a:t>启动执行器汇报资源情况</a:t>
              </a:r>
              <a:endParaRPr kumimoji="1" lang="zh-CN" altLang="en-US" sz="1050" dirty="0"/>
            </a:p>
          </p:txBody>
        </p:sp>
        <p:sp>
          <p:nvSpPr>
            <p:cNvPr id="15" name="同侧圆角矩形 14"/>
            <p:cNvSpPr/>
            <p:nvPr/>
          </p:nvSpPr>
          <p:spPr bwMode="auto">
            <a:xfrm>
              <a:off x="6895585" y="3120655"/>
              <a:ext cx="2004410" cy="268941"/>
            </a:xfrm>
            <a:prstGeom prst="round2Same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rPr>
                <a:t>Cluster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6" name="肘形连接符 15"/>
            <p:cNvCxnSpPr/>
            <p:nvPr/>
          </p:nvCxnSpPr>
          <p:spPr bwMode="auto">
            <a:xfrm>
              <a:off x="6659564" y="3552493"/>
              <a:ext cx="613424" cy="290310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肘形连接符 16"/>
            <p:cNvCxnSpPr/>
            <p:nvPr/>
          </p:nvCxnSpPr>
          <p:spPr bwMode="auto">
            <a:xfrm>
              <a:off x="6651917" y="3663500"/>
              <a:ext cx="621071" cy="276999"/>
            </a:xfrm>
            <a:prstGeom prst="bentConnector3">
              <a:avLst>
                <a:gd name="adj1" fmla="val 29792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线箭头连接符 17"/>
            <p:cNvCxnSpPr>
              <a:stCxn id="10" idx="3"/>
              <a:endCxn id="37" idx="1"/>
            </p:cNvCxnSpPr>
            <p:nvPr/>
          </p:nvCxnSpPr>
          <p:spPr bwMode="auto">
            <a:xfrm>
              <a:off x="6382246" y="6085687"/>
              <a:ext cx="614579" cy="959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肘形连接符 18"/>
            <p:cNvCxnSpPr>
              <a:stCxn id="45" idx="0"/>
              <a:endCxn id="7" idx="3"/>
            </p:cNvCxnSpPr>
            <p:nvPr/>
          </p:nvCxnSpPr>
          <p:spPr bwMode="auto">
            <a:xfrm rot="16200000" flipV="1">
              <a:off x="6839368" y="4691112"/>
              <a:ext cx="886292" cy="1245900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肘形连接符 19"/>
            <p:cNvCxnSpPr>
              <a:stCxn id="35" idx="2"/>
            </p:cNvCxnSpPr>
            <p:nvPr/>
          </p:nvCxnSpPr>
          <p:spPr bwMode="auto">
            <a:xfrm rot="16200000" flipH="1">
              <a:off x="7376309" y="4898103"/>
              <a:ext cx="1392057" cy="309544"/>
            </a:xfrm>
            <a:prstGeom prst="bentConnector3">
              <a:avLst>
                <a:gd name="adj1" fmla="val 22953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肘形连接符 20"/>
            <p:cNvCxnSpPr/>
            <p:nvPr/>
          </p:nvCxnSpPr>
          <p:spPr bwMode="auto">
            <a:xfrm rot="16200000" flipV="1">
              <a:off x="7611285" y="4885514"/>
              <a:ext cx="1380514" cy="323178"/>
            </a:xfrm>
            <a:prstGeom prst="bentConnector3">
              <a:avLst>
                <a:gd name="adj1" fmla="val 86365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文本框 21"/>
            <p:cNvSpPr txBox="1"/>
            <p:nvPr/>
          </p:nvSpPr>
          <p:spPr>
            <a:xfrm>
              <a:off x="6484003" y="3341604"/>
              <a:ext cx="10887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smtClean="0">
                  <a:solidFill>
                    <a:srgbClr val="00B050"/>
                  </a:solidFill>
                </a:rPr>
                <a:t>1.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注册并申请资源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145184" y="4374324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 smtClean="0">
                  <a:solidFill>
                    <a:srgbClr val="00B050"/>
                  </a:solidFill>
                </a:rPr>
                <a:t>2.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分配</a:t>
              </a:r>
              <a:r>
                <a:rPr kumimoji="1" lang="en-US" altLang="zh-CN" sz="900" dirty="0" smtClean="0">
                  <a:solidFill>
                    <a:srgbClr val="00B050"/>
                  </a:solidFill>
                </a:rPr>
                <a:t>Worker</a:t>
              </a:r>
              <a:endParaRPr kumimoji="1" lang="zh-CN" altLang="en-US" sz="900" dirty="0" smtClean="0">
                <a:solidFill>
                  <a:srgbClr val="00B050"/>
                </a:solidFill>
              </a:endParaRPr>
            </a:p>
            <a:p>
              <a:r>
                <a:rPr kumimoji="1" lang="zh-CN" altLang="en-US" sz="900" dirty="0" smtClean="0">
                  <a:solidFill>
                    <a:srgbClr val="00B050"/>
                  </a:solidFill>
                </a:rPr>
                <a:t>创建执行器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417146" y="469241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 smtClean="0">
                  <a:solidFill>
                    <a:srgbClr val="00B050"/>
                  </a:solidFill>
                </a:rPr>
                <a:t>3.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执行器</a:t>
              </a:r>
            </a:p>
            <a:p>
              <a:r>
                <a:rPr kumimoji="1" lang="zh-CN" altLang="en-US" sz="900" dirty="0" smtClean="0">
                  <a:solidFill>
                    <a:srgbClr val="00B050"/>
                  </a:solidFill>
                </a:rPr>
                <a:t>发送心跳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562312" y="4862774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 smtClean="0">
                  <a:solidFill>
                    <a:srgbClr val="00B050"/>
                  </a:solidFill>
                </a:rPr>
                <a:t>3.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执行器注册并发送心跳</a:t>
              </a:r>
            </a:p>
            <a:p>
              <a:r>
                <a:rPr kumimoji="1" lang="zh-CN" altLang="en-US" sz="900" dirty="0" smtClean="0">
                  <a:solidFill>
                    <a:srgbClr val="00B050"/>
                  </a:solidFill>
                </a:rPr>
                <a:t>申请任务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332258" y="6135625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00B050"/>
                  </a:solidFill>
                </a:rPr>
                <a:t>4</a:t>
              </a:r>
              <a:r>
                <a:rPr kumimoji="1" lang="en-US" altLang="zh-CN" sz="900" dirty="0" smtClean="0">
                  <a:solidFill>
                    <a:srgbClr val="00B050"/>
                  </a:solidFill>
                </a:rPr>
                <a:t>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分配任务</a:t>
              </a:r>
            </a:p>
            <a:p>
              <a:r>
                <a:rPr kumimoji="1" lang="zh-CN" altLang="en-US" sz="900" dirty="0" smtClean="0">
                  <a:solidFill>
                    <a:srgbClr val="00B050"/>
                  </a:solidFill>
                </a:rPr>
                <a:t>并发送代码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380966" y="3948640"/>
              <a:ext cx="9733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00B050"/>
                  </a:solidFill>
                </a:rPr>
                <a:t>5</a:t>
              </a:r>
              <a:r>
                <a:rPr kumimoji="1" lang="en-US" altLang="zh-CN" sz="900" dirty="0" smtClean="0">
                  <a:solidFill>
                    <a:srgbClr val="00B050"/>
                  </a:solidFill>
                </a:rPr>
                <a:t>.</a:t>
              </a:r>
              <a:r>
                <a:rPr kumimoji="1" lang="zh-CN" altLang="en-US" sz="900" dirty="0" smtClean="0">
                  <a:solidFill>
                    <a:srgbClr val="00B050"/>
                  </a:solidFill>
                </a:rPr>
                <a:t>任务结束注销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571053" y="316572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Job</a:t>
            </a:r>
            <a:r>
              <a:rPr kumimoji="1" lang="zh-CN" altLang="en-US" dirty="0" smtClean="0"/>
              <a:t>：一次</a:t>
            </a:r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的所有工作就是一个</a:t>
            </a:r>
            <a:r>
              <a:rPr kumimoji="1" lang="en-US" altLang="zh-CN" dirty="0" smtClean="0"/>
              <a:t>Job</a:t>
            </a:r>
            <a:endParaRPr kumimoji="1" lang="zh-CN" altLang="en-US" dirty="0" smtClean="0"/>
          </a:p>
        </p:txBody>
      </p:sp>
      <p:sp>
        <p:nvSpPr>
          <p:cNvPr id="47" name="文本框 46"/>
          <p:cNvSpPr txBox="1"/>
          <p:nvPr/>
        </p:nvSpPr>
        <p:spPr>
          <a:xfrm>
            <a:off x="4571053" y="3934028"/>
            <a:ext cx="3920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如何划分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以宽依赖为分界</a:t>
            </a:r>
          </a:p>
          <a:p>
            <a:pPr marL="342900" indent="-342900">
              <a:buAutoNum type="arabicPeriod"/>
            </a:pPr>
            <a:r>
              <a:rPr kumimoji="1" lang="zh-CN" altLang="en-US" dirty="0"/>
              <a:t>宽依赖之前的所有</a:t>
            </a:r>
            <a:r>
              <a:rPr kumimoji="1" lang="en-US" altLang="zh-CN" dirty="0" smtClean="0"/>
              <a:t>Transformation</a:t>
            </a:r>
            <a:endParaRPr kumimoji="1" lang="zh-CN" altLang="en-US" dirty="0" smtClean="0"/>
          </a:p>
          <a:p>
            <a:r>
              <a:rPr kumimoji="1" lang="zh-CN" altLang="en-US" dirty="0" smtClean="0"/>
              <a:t>为</a:t>
            </a:r>
            <a:r>
              <a:rPr kumimoji="1" lang="zh-CN" altLang="en-US" dirty="0"/>
              <a:t>一个</a:t>
            </a:r>
            <a:r>
              <a:rPr kumimoji="1" lang="en-US" altLang="zh-CN" dirty="0" smtClean="0"/>
              <a:t>Stage</a:t>
            </a:r>
            <a:endParaRPr kumimoji="1" lang="zh-CN" altLang="en-US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数据是否需要重组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57420" y="5437963"/>
            <a:ext cx="458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一个</a:t>
            </a:r>
            <a:r>
              <a:rPr kumimoji="1" lang="en-US" altLang="zh-CN" dirty="0" smtClean="0"/>
              <a:t>Stage</a:t>
            </a:r>
            <a:r>
              <a:rPr kumimoji="1" lang="zh-CN" altLang="en-US" dirty="0" smtClean="0"/>
              <a:t>包括一个或多个</a:t>
            </a:r>
            <a:r>
              <a:rPr kumimoji="1" lang="en-US" altLang="zh-CN" dirty="0" smtClean="0"/>
              <a:t>Transformation</a:t>
            </a:r>
            <a:endParaRPr kumimoji="1" lang="zh-CN" altLang="en-US" dirty="0" smtClean="0"/>
          </a:p>
          <a:p>
            <a:r>
              <a:rPr kumimoji="1" lang="zh-CN" altLang="en-US" dirty="0" smtClean="0"/>
              <a:t>一个</a:t>
            </a:r>
            <a:r>
              <a:rPr kumimoji="1" lang="en-US" altLang="zh-CN" dirty="0" smtClean="0"/>
              <a:t>Transformation</a:t>
            </a:r>
            <a:r>
              <a:rPr kumimoji="1" lang="zh-CN" altLang="en-US" dirty="0" smtClean="0"/>
              <a:t>在一个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分区上执行是一个</a:t>
            </a:r>
            <a:r>
              <a:rPr kumimoji="1" lang="en-US" altLang="zh-CN" dirty="0" smtClean="0"/>
              <a:t>Task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4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 smtClean="0"/>
              <a:t>(7)——DAG Scheduler(2)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从</a:t>
            </a:r>
            <a:r>
              <a:rPr lang="en-US" altLang="zh-CN" sz="2000" dirty="0" smtClean="0"/>
              <a:t>Action</a:t>
            </a:r>
            <a:r>
              <a:rPr lang="zh-CN" altLang="en-US" sz="2000" dirty="0" smtClean="0"/>
              <a:t>开始构造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DAG</a:t>
            </a:r>
            <a:endParaRPr lang="zh-CN" altLang="en-US" sz="2000" dirty="0" smtClean="0"/>
          </a:p>
          <a:p>
            <a:r>
              <a:rPr lang="zh-CN" altLang="en-US" sz="2000" dirty="0" smtClean="0"/>
              <a:t>最后的</a:t>
            </a:r>
            <a:r>
              <a:rPr lang="en-US" altLang="zh-CN" sz="2000" dirty="0" smtClean="0"/>
              <a:t>Action</a:t>
            </a:r>
            <a:r>
              <a:rPr lang="zh-CN" altLang="en-US" sz="2000" dirty="0" smtClean="0"/>
              <a:t>构造一个</a:t>
            </a:r>
            <a:r>
              <a:rPr lang="en-US" altLang="zh-CN" sz="2000" dirty="0" err="1" smtClean="0"/>
              <a:t>ResultStage</a:t>
            </a:r>
            <a:endParaRPr lang="zh-CN" altLang="en-US" sz="2000" dirty="0" smtClean="0"/>
          </a:p>
          <a:p>
            <a:r>
              <a:rPr lang="zh-CN" altLang="en-US" sz="2000" dirty="0" smtClean="0"/>
              <a:t>填补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需要的输入</a:t>
            </a:r>
            <a:r>
              <a:rPr lang="en-US" altLang="zh-CN" sz="2000" dirty="0" smtClean="0"/>
              <a:t>RDD</a:t>
            </a:r>
            <a:r>
              <a:rPr lang="zh-CN" altLang="en-US" sz="2000" dirty="0" smtClean="0"/>
              <a:t>，并根据对</a:t>
            </a:r>
            <a:r>
              <a:rPr lang="en-US" altLang="zh-CN" sz="2000" dirty="0" smtClean="0"/>
              <a:t>RDD</a:t>
            </a:r>
            <a:r>
              <a:rPr lang="zh-CN" altLang="en-US" sz="2000" dirty="0" smtClean="0"/>
              <a:t>的依赖关系划分</a:t>
            </a:r>
            <a:r>
              <a:rPr lang="en-US" altLang="zh-CN" sz="2000" dirty="0" smtClean="0"/>
              <a:t>Stage</a:t>
            </a:r>
            <a:endParaRPr lang="zh-CN" altLang="en-US" sz="2000" dirty="0" smtClean="0"/>
          </a:p>
          <a:p>
            <a:r>
              <a:rPr lang="zh-CN" altLang="en-US" sz="2000" dirty="0" smtClean="0"/>
              <a:t>直到所有的</a:t>
            </a:r>
            <a:r>
              <a:rPr lang="en-US" altLang="zh-CN" sz="2000" dirty="0" smtClean="0"/>
              <a:t>RDD</a:t>
            </a:r>
            <a:r>
              <a:rPr lang="zh-CN" altLang="en-US" sz="2000" dirty="0" smtClean="0"/>
              <a:t>依赖关系都补充完整</a:t>
            </a:r>
          </a:p>
          <a:p>
            <a:r>
              <a:rPr lang="zh-CN" altLang="en-US" sz="2000" dirty="0" smtClean="0"/>
              <a:t>开始按照</a:t>
            </a:r>
            <a:r>
              <a:rPr lang="en-US" altLang="zh-CN" sz="2000" dirty="0" smtClean="0"/>
              <a:t>DAG</a:t>
            </a:r>
            <a:r>
              <a:rPr lang="zh-CN" altLang="en-US" sz="2000" dirty="0" smtClean="0"/>
              <a:t>计算需要的</a:t>
            </a:r>
            <a:r>
              <a:rPr lang="en-US" altLang="zh-CN" sz="2000" dirty="0" smtClean="0"/>
              <a:t>RDD</a:t>
            </a:r>
            <a:endParaRPr lang="zh-CN" altLang="en-US" sz="2000" dirty="0" smtClean="0"/>
          </a:p>
          <a:p>
            <a:r>
              <a:rPr lang="zh-CN" altLang="en-US" sz="2000" dirty="0" smtClean="0"/>
              <a:t>将每一个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封装程</a:t>
            </a:r>
            <a:r>
              <a:rPr lang="en-US" altLang="zh-CN" sz="2000" dirty="0" err="1" smtClean="0"/>
              <a:t>TaskSet</a:t>
            </a:r>
            <a:r>
              <a:rPr lang="zh-CN" altLang="en-US" sz="2000" dirty="0" smtClean="0"/>
              <a:t>交给</a:t>
            </a:r>
            <a:r>
              <a:rPr lang="en-US" altLang="zh-CN" sz="2000" dirty="0" err="1" smtClean="0"/>
              <a:t>TaskScheduler</a:t>
            </a:r>
            <a:r>
              <a:rPr lang="zh-CN" altLang="en-US" sz="2000" dirty="0" smtClean="0"/>
              <a:t>调度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375" y="3680618"/>
            <a:ext cx="3747174" cy="31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 smtClean="0"/>
              <a:t>(8)——</a:t>
            </a:r>
            <a:r>
              <a:rPr kumimoji="1" lang="en-US" altLang="zh-CN" dirty="0" err="1" smtClean="0"/>
              <a:t>TaskScheduler</a:t>
            </a:r>
            <a:r>
              <a:rPr kumimoji="1" lang="en-US" altLang="zh-CN" dirty="0" smtClean="0"/>
              <a:t>(1)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DAGScheduler</a:t>
            </a:r>
            <a:r>
              <a:rPr kumimoji="1" lang="zh-CN" altLang="en-US" dirty="0" smtClean="0"/>
              <a:t>最后一步：计算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最佳执行位置；为每一个</a:t>
            </a:r>
            <a:r>
              <a:rPr kumimoji="1" lang="en-US" altLang="zh-CN" dirty="0" smtClean="0"/>
              <a:t>RDD</a:t>
            </a:r>
            <a:r>
              <a:rPr kumimoji="1" lang="zh-CN" altLang="en-US" dirty="0" smtClean="0"/>
              <a:t>分区创建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；将一个</a:t>
            </a:r>
            <a:r>
              <a:rPr kumimoji="1" lang="en-US" altLang="zh-CN" dirty="0" smtClean="0"/>
              <a:t>Stage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封装成</a:t>
            </a:r>
            <a:r>
              <a:rPr kumimoji="1" lang="en-US" altLang="zh-CN" dirty="0" err="1" smtClean="0"/>
              <a:t>TaskSet</a:t>
            </a:r>
            <a:r>
              <a:rPr kumimoji="1" lang="zh-CN" altLang="en-US" dirty="0" smtClean="0"/>
              <a:t>交给</a:t>
            </a:r>
            <a:r>
              <a:rPr kumimoji="1" lang="en-US" altLang="zh-CN" dirty="0" err="1" smtClean="0"/>
              <a:t>TaskScheduler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TaskScheduler</a:t>
            </a:r>
            <a:r>
              <a:rPr kumimoji="1" lang="zh-CN" altLang="en-US" dirty="0" smtClean="0"/>
              <a:t>为每个</a:t>
            </a:r>
            <a:r>
              <a:rPr kumimoji="1" lang="en-US" altLang="zh-CN" dirty="0" smtClean="0"/>
              <a:t>Stage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TaskSet</a:t>
            </a:r>
            <a:r>
              <a:rPr kumimoji="1" lang="zh-CN" altLang="en-US" dirty="0" smtClean="0"/>
              <a:t>创建一个</a:t>
            </a:r>
            <a:r>
              <a:rPr kumimoji="1" lang="en-US" altLang="zh-CN" dirty="0" err="1" smtClean="0"/>
              <a:t>TaskSetManager</a:t>
            </a:r>
            <a:r>
              <a:rPr kumimoji="1" lang="zh-CN" altLang="en-US" dirty="0" smtClean="0"/>
              <a:t>，负责跟踪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中所有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，包括失败重启等</a:t>
            </a:r>
          </a:p>
          <a:p>
            <a:r>
              <a:rPr kumimoji="1" lang="zh-CN" altLang="en-US" dirty="0" smtClean="0"/>
              <a:t>使用</a:t>
            </a:r>
            <a:r>
              <a:rPr lang="en-US" altLang="zh-CN" dirty="0" err="1" smtClean="0"/>
              <a:t>SchedulerBuilder</a:t>
            </a:r>
            <a:r>
              <a:rPr lang="zh-CN" altLang="en-US" dirty="0" smtClean="0"/>
              <a:t>管理</a:t>
            </a:r>
            <a:r>
              <a:rPr lang="en-US" altLang="zh-CN" dirty="0" err="1" smtClean="0"/>
              <a:t>TaskSetManager</a:t>
            </a:r>
            <a:r>
              <a:rPr lang="zh-CN" altLang="en-US" dirty="0" smtClean="0"/>
              <a:t>，决定</a:t>
            </a:r>
            <a:r>
              <a:rPr lang="en-US" altLang="zh-CN" dirty="0" err="1" smtClean="0"/>
              <a:t>TaskSet</a:t>
            </a:r>
            <a:r>
              <a:rPr lang="zh-CN" altLang="en-US" dirty="0" smtClean="0"/>
              <a:t>的调度顺序</a:t>
            </a:r>
          </a:p>
          <a:p>
            <a:pPr lvl="1"/>
            <a:r>
              <a:rPr lang="en-US" altLang="zh-CN" dirty="0" err="1" smtClean="0"/>
              <a:t>FIFOSchedulerBuilder</a:t>
            </a:r>
            <a:r>
              <a:rPr lang="zh-CN" altLang="en-US" dirty="0" smtClean="0"/>
              <a:t>：先来先调度</a:t>
            </a:r>
          </a:p>
          <a:p>
            <a:pPr lvl="1"/>
            <a:r>
              <a:rPr lang="en-US" altLang="zh-CN" dirty="0" err="1" smtClean="0"/>
              <a:t>FairSchedulerBuilder</a:t>
            </a:r>
            <a:r>
              <a:rPr lang="zh-CN" altLang="en-US" dirty="0" smtClean="0"/>
              <a:t>：公平调度，按照资源情况调度</a:t>
            </a:r>
            <a:endParaRPr kumimoji="1" lang="zh-CN" altLang="en-US" dirty="0"/>
          </a:p>
          <a:p>
            <a:r>
              <a:rPr lang="en-US" altLang="zh-CN" dirty="0" err="1" smtClean="0"/>
              <a:t>driverEndpoint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makeOffers</a:t>
            </a:r>
            <a:r>
              <a:rPr kumimoji="1" lang="zh-CN" altLang="en-US" dirty="0" smtClean="0"/>
              <a:t>找出计算资源</a:t>
            </a:r>
          </a:p>
          <a:p>
            <a:r>
              <a:rPr lang="en-US" altLang="zh-CN" dirty="0" err="1" smtClean="0"/>
              <a:t>TaskScheduler</a:t>
            </a:r>
            <a:r>
              <a:rPr lang="zh-CN" altLang="en-US" dirty="0" smtClean="0"/>
              <a:t>根据计算资源</a:t>
            </a:r>
            <a:r>
              <a:rPr kumimoji="1" lang="zh-CN" altLang="en-US" dirty="0" smtClean="0"/>
              <a:t>为</a:t>
            </a:r>
            <a:r>
              <a:rPr kumimoji="1" lang="en-US" altLang="zh-CN" dirty="0" err="1" smtClean="0"/>
              <a:t>TaskSet</a:t>
            </a:r>
            <a:r>
              <a:rPr kumimoji="1" lang="zh-CN" altLang="en-US" dirty="0" smtClean="0"/>
              <a:t>中每一个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分配</a:t>
            </a:r>
            <a:r>
              <a:rPr kumimoji="1" lang="en-US" altLang="zh-CN" dirty="0" smtClean="0"/>
              <a:t>Executor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遍历</a:t>
            </a:r>
            <a:r>
              <a:rPr kumimoji="1" lang="en-US" altLang="zh-CN" dirty="0" err="1" smtClean="0"/>
              <a:t>TaskSet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TaskSetManager</a:t>
            </a:r>
            <a:r>
              <a:rPr kumimoji="1" lang="zh-CN" altLang="en-US" dirty="0" smtClean="0"/>
              <a:t>遍历</a:t>
            </a:r>
            <a:r>
              <a:rPr kumimoji="1" lang="en-US" altLang="zh-CN" dirty="0" err="1" smtClean="0"/>
              <a:t>TaskSet</a:t>
            </a:r>
            <a:r>
              <a:rPr kumimoji="1" lang="zh-CN" altLang="en-US" dirty="0" smtClean="0"/>
              <a:t>里面的</a:t>
            </a:r>
            <a:r>
              <a:rPr kumimoji="1" lang="en-US" altLang="zh-CN" dirty="0" smtClean="0"/>
              <a:t>Task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按照“本地性”分配</a:t>
            </a:r>
            <a:r>
              <a:rPr kumimoji="1" lang="en-US" altLang="zh-CN" dirty="0" smtClean="0"/>
              <a:t>Executor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3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 smtClean="0"/>
              <a:t>(8)——</a:t>
            </a:r>
            <a:r>
              <a:rPr kumimoji="1" lang="en-US" altLang="zh-CN" dirty="0" err="1" smtClean="0"/>
              <a:t>TaskScheduler</a:t>
            </a:r>
            <a:r>
              <a:rPr kumimoji="1" lang="en-US" altLang="zh-CN" dirty="0" smtClean="0"/>
              <a:t>(2)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947" y="1484313"/>
            <a:ext cx="8142287" cy="4392612"/>
          </a:xfrm>
        </p:spPr>
        <p:txBody>
          <a:bodyPr/>
          <a:lstStyle/>
          <a:p>
            <a:r>
              <a:rPr kumimoji="1" lang="en-US" altLang="zh-CN" sz="2000" dirty="0" err="1" smtClean="0"/>
              <a:t>DAGScheduler</a:t>
            </a:r>
            <a:endParaRPr kumimoji="1" lang="zh-CN" altLang="en-US" sz="2000" dirty="0" smtClean="0"/>
          </a:p>
          <a:p>
            <a:r>
              <a:rPr kumimoji="1" lang="en-US" altLang="zh-CN" sz="2000" dirty="0" err="1" smtClean="0"/>
              <a:t>TaskSet</a:t>
            </a:r>
            <a:endParaRPr kumimoji="1" lang="zh-CN" altLang="en-US" sz="2000" dirty="0" smtClean="0"/>
          </a:p>
          <a:p>
            <a:r>
              <a:rPr kumimoji="1" lang="en-US" altLang="zh-CN" sz="2000" dirty="0" err="1" smtClean="0"/>
              <a:t>TaskSetManager</a:t>
            </a:r>
            <a:endParaRPr kumimoji="1" lang="zh-CN" altLang="en-US" sz="2000" dirty="0" smtClean="0"/>
          </a:p>
          <a:p>
            <a:r>
              <a:rPr lang="en-US" altLang="zh-CN" sz="2000" dirty="0" err="1" smtClean="0"/>
              <a:t>SchedulerBuilder</a:t>
            </a:r>
            <a:endParaRPr lang="zh-CN" altLang="en-US" sz="2000" dirty="0" smtClean="0"/>
          </a:p>
          <a:p>
            <a:pPr lvl="1"/>
            <a:r>
              <a:rPr lang="en-US" altLang="zh-CN" sz="1600" dirty="0" err="1" smtClean="0"/>
              <a:t>FIFOSchedulerBuilder</a:t>
            </a:r>
            <a:endParaRPr lang="zh-CN" altLang="en-US" sz="1600" dirty="0" smtClean="0"/>
          </a:p>
          <a:p>
            <a:pPr lvl="1"/>
            <a:r>
              <a:rPr lang="en-US" altLang="zh-CN" sz="1600" dirty="0" err="1" smtClean="0"/>
              <a:t>FairSchedulerBuilder</a:t>
            </a:r>
            <a:endParaRPr lang="zh-CN" altLang="en-US" sz="1600" dirty="0"/>
          </a:p>
          <a:p>
            <a:r>
              <a:rPr kumimoji="1" lang="en-US" altLang="zh-CN" sz="2000" dirty="0" err="1" smtClean="0"/>
              <a:t>DriverEndpoint</a:t>
            </a:r>
            <a:endParaRPr kumimoji="1" lang="zh-CN" altLang="en-US" sz="2000" dirty="0"/>
          </a:p>
          <a:p>
            <a:pPr lvl="1"/>
            <a:r>
              <a:rPr kumimoji="1" lang="en-US" altLang="zh-CN" sz="1700" dirty="0" err="1" smtClean="0"/>
              <a:t>makeOffers</a:t>
            </a:r>
            <a:endParaRPr kumimoji="1" lang="zh-CN" altLang="en-US" sz="1700" dirty="0" smtClean="0"/>
          </a:p>
          <a:p>
            <a:r>
              <a:rPr kumimoji="1" lang="en-US" altLang="zh-CN" sz="2000" dirty="0" err="1" smtClean="0"/>
              <a:t>TaskScheduler</a:t>
            </a:r>
            <a:endParaRPr kumimoji="1" lang="zh-CN" altLang="en-US" sz="2000" dirty="0"/>
          </a:p>
          <a:p>
            <a:pPr lvl="1"/>
            <a:r>
              <a:rPr lang="en-US" altLang="zh-CN" sz="1700" dirty="0" err="1" smtClean="0"/>
              <a:t>resourceOffers</a:t>
            </a:r>
            <a:endParaRPr lang="zh-CN" altLang="en-US" sz="1700" dirty="0" smtClean="0"/>
          </a:p>
          <a:p>
            <a:r>
              <a:rPr kumimoji="1" lang="en-US" altLang="zh-CN" sz="2000" dirty="0" err="1" smtClean="0"/>
              <a:t>TaskSetManager</a:t>
            </a:r>
            <a:endParaRPr kumimoji="1" lang="zh-CN" altLang="en-US" sz="2000" dirty="0"/>
          </a:p>
          <a:p>
            <a:pPr lvl="1"/>
            <a:r>
              <a:rPr lang="en-US" altLang="zh-CN" sz="1700" dirty="0" err="1" smtClean="0"/>
              <a:t>resourceOffer</a:t>
            </a:r>
            <a:endParaRPr kumimoji="1" lang="zh-CN" altLang="en-US" sz="17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48" y="1320540"/>
            <a:ext cx="5941252" cy="45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原理</a:t>
            </a:r>
            <a:r>
              <a:rPr kumimoji="1" lang="en-US" altLang="zh-CN" dirty="0" smtClean="0"/>
              <a:t>(9)——</a:t>
            </a:r>
            <a:r>
              <a:rPr kumimoji="1" lang="zh-CN" altLang="en-US" dirty="0" smtClean="0"/>
              <a:t>资源分配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只考虑</a:t>
            </a:r>
            <a:r>
              <a:rPr kumimoji="1" lang="en-US" altLang="zh-CN" dirty="0" smtClean="0"/>
              <a:t>Standalone</a:t>
            </a:r>
            <a:r>
              <a:rPr kumimoji="1" lang="zh-CN" altLang="en-US" dirty="0" smtClean="0"/>
              <a:t>集群</a:t>
            </a:r>
          </a:p>
          <a:p>
            <a:pPr lvl="1"/>
            <a:r>
              <a:rPr kumimoji="1" lang="zh-CN" altLang="en-US" dirty="0" smtClean="0"/>
              <a:t>最简单的集群模式</a:t>
            </a:r>
          </a:p>
          <a:p>
            <a:r>
              <a:rPr kumimoji="1" lang="en-US" altLang="zh-CN" dirty="0" smtClean="0"/>
              <a:t>Application</a:t>
            </a:r>
            <a:r>
              <a:rPr kumimoji="1" lang="zh-CN" altLang="en-US" dirty="0" smtClean="0"/>
              <a:t>调度</a:t>
            </a:r>
          </a:p>
          <a:p>
            <a:pPr lvl="1"/>
            <a:r>
              <a:rPr kumimoji="1" lang="zh-CN" altLang="en-US" dirty="0" smtClean="0"/>
              <a:t>只支持先进先出</a:t>
            </a:r>
            <a:r>
              <a:rPr kumimoji="1" lang="en-US" altLang="zh-CN" dirty="0" smtClean="0"/>
              <a:t>(FIFO)</a:t>
            </a:r>
            <a:r>
              <a:rPr kumimoji="1" lang="zh-CN" altLang="en-US" dirty="0" smtClean="0"/>
              <a:t>的应用调度方式</a:t>
            </a:r>
          </a:p>
          <a:p>
            <a:pPr lvl="1"/>
            <a:r>
              <a:rPr kumimoji="1" lang="zh-CN" altLang="en-US" dirty="0" smtClean="0"/>
              <a:t>如何给应用分配资源？</a:t>
            </a:r>
          </a:p>
          <a:p>
            <a:pPr lvl="2"/>
            <a:r>
              <a:rPr kumimoji="1" lang="zh-CN" altLang="en-US" dirty="0" smtClean="0"/>
              <a:t>静态分配：简单</a:t>
            </a:r>
          </a:p>
          <a:p>
            <a:pPr lvl="3"/>
            <a:r>
              <a:rPr kumimoji="1" lang="zh-CN" altLang="en-US" dirty="0" smtClean="0"/>
              <a:t>一次性分配所有资源，直到应用退出才回收</a:t>
            </a:r>
          </a:p>
          <a:p>
            <a:pPr lvl="2"/>
            <a:r>
              <a:rPr kumimoji="1" lang="zh-CN" altLang="en-US" dirty="0" smtClean="0">
                <a:solidFill>
                  <a:srgbClr val="FF0000"/>
                </a:solidFill>
              </a:rPr>
              <a:t>不支持：</a:t>
            </a:r>
            <a:r>
              <a:rPr kumimoji="1" lang="zh-CN" altLang="en-US" dirty="0" smtClean="0"/>
              <a:t>动态分配：复杂</a:t>
            </a:r>
          </a:p>
          <a:p>
            <a:pPr lvl="3"/>
            <a:r>
              <a:rPr kumimoji="1" lang="zh-CN" altLang="en-US" dirty="0" smtClean="0"/>
              <a:t>在运行过程中按照需要进行分配，有请求、移除策略</a:t>
            </a:r>
            <a:endParaRPr kumimoji="1" lang="zh-CN" altLang="en-US" dirty="0"/>
          </a:p>
          <a:p>
            <a:r>
              <a:rPr kumimoji="1" lang="en-US" altLang="zh-CN" dirty="0" smtClean="0"/>
              <a:t>Job</a:t>
            </a:r>
            <a:r>
              <a:rPr kumimoji="1" lang="zh-CN" altLang="en-US" dirty="0" smtClean="0"/>
              <a:t>调度</a:t>
            </a:r>
          </a:p>
          <a:p>
            <a:pPr lvl="1"/>
            <a:r>
              <a:rPr kumimoji="1" lang="en-US" altLang="zh-CN" dirty="0" smtClean="0"/>
              <a:t>FIFO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Fair</a:t>
            </a:r>
            <a:r>
              <a:rPr kumimoji="1" lang="zh-CN" altLang="en-US" dirty="0" smtClean="0"/>
              <a:t>：调度池共享资源，</a:t>
            </a:r>
            <a:r>
              <a:rPr kumimoji="1" lang="en-US" altLang="zh-CN" dirty="0" smtClean="0"/>
              <a:t>Job</a:t>
            </a:r>
            <a:r>
              <a:rPr kumimoji="1" lang="zh-CN" altLang="en-US" dirty="0" smtClean="0"/>
              <a:t>加入一个池默认行为（池内</a:t>
            </a:r>
            <a:r>
              <a:rPr kumimoji="1" lang="en-US" altLang="zh-CN" dirty="0" smtClean="0"/>
              <a:t>Job</a:t>
            </a:r>
            <a:r>
              <a:rPr kumimoji="1" lang="zh-CN" altLang="en-US" dirty="0" smtClean="0"/>
              <a:t>按照</a:t>
            </a:r>
            <a:r>
              <a:rPr kumimoji="1" lang="en-US" altLang="zh-CN" dirty="0" smtClean="0"/>
              <a:t>FIFO</a:t>
            </a:r>
            <a:r>
              <a:rPr kumimoji="1" lang="zh-CN" altLang="en-US" dirty="0" smtClean="0"/>
              <a:t>调度）</a:t>
            </a:r>
          </a:p>
          <a:p>
            <a:r>
              <a:rPr kumimoji="1" lang="en-US" altLang="zh-CN" dirty="0" err="1" smtClean="0"/>
              <a:t>TaskSet</a:t>
            </a:r>
            <a:r>
              <a:rPr kumimoji="1" lang="zh-CN" altLang="en-US" dirty="0" smtClean="0"/>
              <a:t>调度</a:t>
            </a:r>
          </a:p>
          <a:p>
            <a:pPr lvl="1"/>
            <a:r>
              <a:rPr kumimoji="1" lang="en-US" altLang="zh-CN" dirty="0" smtClean="0"/>
              <a:t>FIFO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Fair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3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1455" y="3435928"/>
            <a:ext cx="4454237" cy="220547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3200" smtClean="0"/>
              <a:t>谢  谢！</a:t>
            </a: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45762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  <a:r>
              <a:rPr lang="en-US" altLang="zh-CN" dirty="0" smtClean="0"/>
              <a:t>(2)——</a:t>
            </a:r>
            <a:r>
              <a:rPr lang="zh-CN" altLang="en-US" dirty="0" smtClean="0"/>
              <a:t>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Spark SQL</a:t>
            </a:r>
          </a:p>
          <a:p>
            <a:pPr lvl="1"/>
            <a:r>
              <a:rPr lang="zh-CN" altLang="en-US" dirty="0" smtClean="0"/>
              <a:t>前身是</a:t>
            </a:r>
            <a:r>
              <a:rPr lang="en-US" altLang="zh-CN" dirty="0" smtClean="0"/>
              <a:t>Shark</a:t>
            </a:r>
            <a:r>
              <a:rPr lang="zh-CN" altLang="en-US" dirty="0" smtClean="0"/>
              <a:t>，基于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Spark SQL</a:t>
            </a:r>
            <a:r>
              <a:rPr lang="zh-CN" altLang="en-US" dirty="0" smtClean="0"/>
              <a:t>，代码量大、复杂，难优化和维护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交互式查询、标准访问接口、兼容</a:t>
            </a:r>
            <a:r>
              <a:rPr lang="en-US" altLang="zh-CN" dirty="0" smtClean="0"/>
              <a:t>Hive</a:t>
            </a:r>
          </a:p>
          <a:p>
            <a:pPr lvl="1"/>
            <a:r>
              <a:rPr lang="zh-CN" altLang="en-US" dirty="0" smtClean="0"/>
              <a:t>专门用于处理结构化数据：分布式</a:t>
            </a:r>
            <a:r>
              <a:rPr lang="en-US" altLang="zh-CN" dirty="0" smtClean="0"/>
              <a:t>SQL</a:t>
            </a:r>
            <a:r>
              <a:rPr lang="zh-CN" altLang="en-US" dirty="0" smtClean="0"/>
              <a:t>引擎；在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程序中调用</a:t>
            </a:r>
            <a:r>
              <a:rPr lang="en-US" altLang="zh-CN" dirty="0" smtClean="0"/>
              <a:t>API</a:t>
            </a:r>
          </a:p>
          <a:p>
            <a:r>
              <a:rPr lang="en-US" altLang="zh-CN" dirty="0" smtClean="0"/>
              <a:t>Spark Streaming</a:t>
            </a:r>
          </a:p>
          <a:p>
            <a:pPr lvl="1"/>
            <a:r>
              <a:rPr lang="zh-CN" altLang="en-US" dirty="0" smtClean="0"/>
              <a:t>实时对大量数据进行快速处理，处理周期短</a:t>
            </a:r>
            <a:endParaRPr lang="en-US" altLang="zh-CN" dirty="0" smtClean="0"/>
          </a:p>
          <a:p>
            <a:r>
              <a:rPr lang="en-US" altLang="zh-CN" dirty="0" smtClean="0"/>
              <a:t>Spark </a:t>
            </a:r>
            <a:r>
              <a:rPr lang="en-US" altLang="zh-CN" dirty="0" err="1" smtClean="0"/>
              <a:t>GraphX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以图为基础数据结构的算法实现和相关应用</a:t>
            </a:r>
            <a:endParaRPr lang="en-US" altLang="zh-CN" dirty="0" smtClean="0"/>
          </a:p>
          <a:p>
            <a:r>
              <a:rPr lang="en-US" altLang="zh-CN" dirty="0" smtClean="0"/>
              <a:t>Spark </a:t>
            </a:r>
            <a:r>
              <a:rPr lang="en-US" altLang="zh-CN" dirty="0" err="1" smtClean="0"/>
              <a:t>MLlib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为解决机器学习开发的库，包括分类、回归、聚类和协同过滤等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96" y="5125364"/>
            <a:ext cx="5476922" cy="18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  <a:r>
              <a:rPr lang="en-US" altLang="zh-CN" dirty="0" smtClean="0"/>
              <a:t>(3)——</a:t>
            </a:r>
            <a:r>
              <a:rPr lang="zh-CN" altLang="en-US" dirty="0" smtClean="0"/>
              <a:t>集群管理框架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Standalone mode</a:t>
            </a:r>
          </a:p>
          <a:p>
            <a:pPr lvl="1"/>
            <a:r>
              <a:rPr lang="zh-CN" altLang="en-US" dirty="0"/>
              <a:t>原</a:t>
            </a:r>
            <a:r>
              <a:rPr lang="zh-CN" altLang="en-US" dirty="0" smtClean="0"/>
              <a:t>生集群管理功能：任务调度、资源分配等</a:t>
            </a:r>
            <a:endParaRPr lang="en-US" altLang="zh-CN" dirty="0" smtClean="0"/>
          </a:p>
          <a:p>
            <a:r>
              <a:rPr lang="en-US" altLang="zh-CN" dirty="0" smtClean="0"/>
              <a:t>Hadoop Yarn</a:t>
            </a:r>
          </a:p>
          <a:p>
            <a:pPr lvl="1"/>
            <a:r>
              <a:rPr lang="en-US" altLang="zh-CN" dirty="0" smtClean="0"/>
              <a:t>Hadoop 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的第二个版本架构，把资源管理和任务管理剥离开；实现了静态资源分配和动态资源分配功能；</a:t>
            </a:r>
            <a:endParaRPr lang="en-US" altLang="zh-CN" dirty="0" smtClean="0"/>
          </a:p>
          <a:p>
            <a:r>
              <a:rPr lang="en-US" altLang="zh-CN" dirty="0" smtClean="0"/>
              <a:t>Apache </a:t>
            </a:r>
            <a:r>
              <a:rPr lang="en-US" altLang="zh-CN" dirty="0" err="1" smtClean="0"/>
              <a:t>Mesos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从分布式计算节点上抽象</a:t>
            </a:r>
            <a:r>
              <a:rPr lang="en-US" altLang="zh-CN" dirty="0" smtClean="0"/>
              <a:t>CPU, memory, storage, and other compute resources</a:t>
            </a:r>
            <a:r>
              <a:rPr lang="zh-CN" altLang="en-US" dirty="0" smtClean="0"/>
              <a:t>给其他框架使用，实现了静态资源分配功能</a:t>
            </a:r>
            <a:endParaRPr lang="en-US" altLang="zh-CN" dirty="0" smtClean="0"/>
          </a:p>
          <a:p>
            <a:r>
              <a:rPr lang="en-US" altLang="zh-CN" dirty="0" smtClean="0"/>
              <a:t>EC2</a:t>
            </a:r>
          </a:p>
          <a:p>
            <a:pPr lvl="1"/>
            <a:r>
              <a:rPr lang="en-US" altLang="zh-CN" dirty="0" smtClean="0"/>
              <a:t>Amazon EC2</a:t>
            </a:r>
            <a:r>
              <a:rPr lang="zh-CN" altLang="en-US" dirty="0" smtClean="0"/>
              <a:t>云平台，提供一个安装了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Shark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的集群，可直接登录到集群，把它当作你实验室的集群使用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02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  <a:r>
              <a:rPr lang="en-US" altLang="zh-CN" dirty="0" smtClean="0"/>
              <a:t>(4)——</a:t>
            </a:r>
            <a:r>
              <a:rPr lang="zh-CN" altLang="en-US" dirty="0"/>
              <a:t>集群管理</a:t>
            </a:r>
            <a:r>
              <a:rPr lang="zh-CN" altLang="en-US" dirty="0" smtClean="0"/>
              <a:t>框架图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31" y="1132794"/>
            <a:ext cx="4764920" cy="2286522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67" y="3419316"/>
            <a:ext cx="5310369" cy="32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  <a:r>
              <a:rPr lang="en-US" altLang="zh-CN" dirty="0" smtClean="0"/>
              <a:t>(4)——</a:t>
            </a:r>
            <a:r>
              <a:rPr lang="zh-CN" altLang="en-US" dirty="0"/>
              <a:t>集群管理</a:t>
            </a:r>
            <a:r>
              <a:rPr lang="zh-CN" altLang="en-US" dirty="0" smtClean="0"/>
              <a:t>框架图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68" y="1907644"/>
            <a:ext cx="4751037" cy="31995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91" y="1112727"/>
            <a:ext cx="6002240" cy="563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  <a:r>
              <a:rPr lang="en-US" altLang="zh-CN" dirty="0" smtClean="0"/>
              <a:t>(5)——</a:t>
            </a:r>
            <a:r>
              <a:rPr lang="zh-CN" altLang="en-US" dirty="0" smtClean="0"/>
              <a:t>存储方式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HDFS</a:t>
            </a:r>
          </a:p>
          <a:p>
            <a:pPr lvl="1"/>
            <a:r>
              <a:rPr lang="en-US" altLang="zh-CN" dirty="0" smtClean="0"/>
              <a:t>Hadoop</a:t>
            </a:r>
            <a:r>
              <a:rPr lang="zh-CN" altLang="en-US" dirty="0" smtClean="0"/>
              <a:t>分布式文件系统</a:t>
            </a:r>
            <a:endParaRPr lang="en-US" altLang="zh-CN" dirty="0" smtClean="0"/>
          </a:p>
          <a:p>
            <a:r>
              <a:rPr lang="en-US" altLang="zh-CN" dirty="0" err="1" smtClean="0"/>
              <a:t>Hbase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的非关系型数据库</a:t>
            </a:r>
            <a:r>
              <a:rPr lang="en-US" altLang="zh-CN" dirty="0" smtClean="0"/>
              <a:t>(NoSQL</a:t>
            </a:r>
            <a:r>
              <a:rPr lang="zh-CN" altLang="en-US" dirty="0" smtClean="0"/>
              <a:t>数据库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MongoDB</a:t>
            </a:r>
          </a:p>
          <a:p>
            <a:pPr lvl="1"/>
            <a:r>
              <a:rPr lang="zh-CN" altLang="en-US" dirty="0" smtClean="0"/>
              <a:t>基于分布式存储的数据库，介于关系型和非关系型数据库之间</a:t>
            </a:r>
            <a:endParaRPr lang="en-US" altLang="zh-CN" dirty="0" smtClean="0"/>
          </a:p>
          <a:p>
            <a:pPr lvl="1"/>
            <a:r>
              <a:rPr lang="zh-CN" altLang="en-US" dirty="0"/>
              <a:t>是</a:t>
            </a:r>
            <a:r>
              <a:rPr lang="en-US" altLang="zh-CN" dirty="0" smtClean="0"/>
              <a:t>NoSQL</a:t>
            </a:r>
            <a:r>
              <a:rPr lang="zh-CN" altLang="en-US" dirty="0" smtClean="0"/>
              <a:t>数据库中最像关系型数据库的一个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功能非常强大：支持多种开发语言、支持完全索引、支持查询等</a:t>
            </a:r>
            <a:endParaRPr lang="en-US" altLang="zh-CN" dirty="0" smtClean="0"/>
          </a:p>
          <a:p>
            <a:r>
              <a:rPr lang="en-US" altLang="zh-CN" dirty="0" err="1" smtClean="0"/>
              <a:t>Cassendra</a:t>
            </a:r>
            <a:r>
              <a:rPr lang="zh-CN" altLang="en-US" dirty="0" smtClean="0">
                <a:solidFill>
                  <a:srgbClr val="FF0000"/>
                </a:solidFill>
              </a:rPr>
              <a:t>***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基于列的分布式数据库，易扩展、模式灵活、按照范围查询等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它们和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的关系：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是一个计算程序，需要读取数据和存储数据，它们就是数据存储的地方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430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简介</a:t>
            </a:r>
            <a:r>
              <a:rPr lang="en-US" altLang="zh-CN" dirty="0"/>
              <a:t>(</a:t>
            </a:r>
            <a:r>
              <a:rPr lang="en-US" altLang="zh-CN" dirty="0" smtClean="0"/>
              <a:t>6</a:t>
            </a:r>
            <a:r>
              <a:rPr lang="en-US" altLang="zh-CN" dirty="0"/>
              <a:t>)</a:t>
            </a:r>
            <a:r>
              <a:rPr lang="en-US" altLang="zh-CN" dirty="0" smtClean="0"/>
              <a:t>——Spark</a:t>
            </a:r>
            <a:r>
              <a:rPr lang="zh-CN" altLang="en-US" dirty="0" smtClean="0"/>
              <a:t>生态系统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35" y="1314446"/>
            <a:ext cx="6384398" cy="46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90AE5968-2F84-4FD2-A617-9A4D8265E82E}" vid="{491C4333-5EF5-4F04-8E5B-AED1746C31A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8742</TotalTime>
  <Words>2921</Words>
  <Application>Microsoft Office PowerPoint</Application>
  <PresentationFormat>全屏显示(4:3)</PresentationFormat>
  <Paragraphs>456</Paragraphs>
  <Slides>39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宋体</vt:lpstr>
      <vt:lpstr>Arial</vt:lpstr>
      <vt:lpstr>Calibri</vt:lpstr>
      <vt:lpstr>Times New Roman</vt:lpstr>
      <vt:lpstr>Wingdings</vt:lpstr>
      <vt:lpstr>主题1</vt:lpstr>
      <vt:lpstr>《云计算》——Spark简介</vt:lpstr>
      <vt:lpstr>目录</vt:lpstr>
      <vt:lpstr>简介(1)——概览</vt:lpstr>
      <vt:lpstr>简介(2)——功能</vt:lpstr>
      <vt:lpstr>简介(3)——集群管理框架</vt:lpstr>
      <vt:lpstr>简介(4)——集群管理框架图</vt:lpstr>
      <vt:lpstr>简介(4)——集群管理框架图</vt:lpstr>
      <vt:lpstr>简介(5)——存储方式</vt:lpstr>
      <vt:lpstr>简介(6)——Spark生态系统</vt:lpstr>
      <vt:lpstr>简介(7)——从MapReduce说起</vt:lpstr>
      <vt:lpstr>简介(8)——从Hadoop到Spark的实现</vt:lpstr>
      <vt:lpstr>总结：Hadoop和Spark好处</vt:lpstr>
      <vt:lpstr>目录</vt:lpstr>
      <vt:lpstr>本课程的实践目标</vt:lpstr>
      <vt:lpstr>目标1：系统搭建</vt:lpstr>
      <vt:lpstr>目标1：补充步骤</vt:lpstr>
      <vt:lpstr>目标2：利用Spark处理数据</vt:lpstr>
      <vt:lpstr>开发环境搭建——IDEA</vt:lpstr>
      <vt:lpstr>Spark原理(1)——Spark提交应用程序</vt:lpstr>
      <vt:lpstr>Spark原理(2)——Driver程序</vt:lpstr>
      <vt:lpstr>Spark原理(3)——SparkContext</vt:lpstr>
      <vt:lpstr>Spark原理(4)——其它相关名词</vt:lpstr>
      <vt:lpstr>Spark原理(5)——具体执行过程</vt:lpstr>
      <vt:lpstr>详细的应用执行过程展示</vt:lpstr>
      <vt:lpstr>结合源代码分析的Spark执行过程解读</vt:lpstr>
      <vt:lpstr>Spark原理(6)——RDD(1)</vt:lpstr>
      <vt:lpstr>Spark原理(6)——RDD(2)</vt:lpstr>
      <vt:lpstr>Spark原理(6)——RDD(3)</vt:lpstr>
      <vt:lpstr>Spark原理(6)——RDD(4)</vt:lpstr>
      <vt:lpstr>Spark原理(6)——RDD(5)</vt:lpstr>
      <vt:lpstr>Spark原理(6)——RDD(6)</vt:lpstr>
      <vt:lpstr>Spark原理(6)——RDD(5)</vt:lpstr>
      <vt:lpstr>Spark Map-Reduce 实例</vt:lpstr>
      <vt:lpstr>Spark原理(7)——DAG Scheduler(1)</vt:lpstr>
      <vt:lpstr>Spark原理(7)——DAG Scheduler(2)</vt:lpstr>
      <vt:lpstr>Spark原理(8)——TaskScheduler(1)</vt:lpstr>
      <vt:lpstr>Spark原理(8)——TaskScheduler(2)</vt:lpstr>
      <vt:lpstr>Spark原理(9)——资源分配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Spark简介</dc:title>
  <dc:creator>Li Chuanyi</dc:creator>
  <cp:lastModifiedBy>李 传艺</cp:lastModifiedBy>
  <cp:revision>273</cp:revision>
  <cp:lastPrinted>2017-09-26T13:12:01Z</cp:lastPrinted>
  <dcterms:created xsi:type="dcterms:W3CDTF">2017-09-16T01:10:57Z</dcterms:created>
  <dcterms:modified xsi:type="dcterms:W3CDTF">2019-09-18T04:21:46Z</dcterms:modified>
</cp:coreProperties>
</file>